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147472052" r:id="rId2"/>
    <p:sldId id="2147472065" r:id="rId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32B197-1C41-4CED-A18F-323A1AE0912F}" v="24" dt="2026-07-28T11:40:31.5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81" d="100"/>
          <a:sy n="81" d="100"/>
        </p:scale>
        <p:origin x="45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umelidis Alexandros" userId="96d4b8bf-53ef-44a3-bdd9-5130f06af221" providerId="ADAL" clId="{B0977161-7BFB-411E-8782-6B4C45E0939B}"/>
    <pc:docChg chg="undo redo custSel addSld modSld">
      <pc:chgData name="Soumelidis Alexandros" userId="96d4b8bf-53ef-44a3-bdd9-5130f06af221" providerId="ADAL" clId="{B0977161-7BFB-411E-8782-6B4C45E0939B}" dt="2026-07-28T11:40:38.055" v="288" actId="404"/>
      <pc:docMkLst>
        <pc:docMk/>
      </pc:docMkLst>
      <pc:sldChg chg="addSp delSp modSp add mod">
        <pc:chgData name="Soumelidis Alexandros" userId="96d4b8bf-53ef-44a3-bdd9-5130f06af221" providerId="ADAL" clId="{B0977161-7BFB-411E-8782-6B4C45E0939B}" dt="2026-07-28T11:40:38.055" v="288" actId="404"/>
        <pc:sldMkLst>
          <pc:docMk/>
          <pc:sldMk cId="1803348774" sldId="2147472065"/>
        </pc:sldMkLst>
        <pc:spChg chg="mod">
          <ac:chgData name="Soumelidis Alexandros" userId="96d4b8bf-53ef-44a3-bdd9-5130f06af221" providerId="ADAL" clId="{B0977161-7BFB-411E-8782-6B4C45E0939B}" dt="2026-07-28T10:42:27.434" v="40" actId="20577"/>
          <ac:spMkLst>
            <pc:docMk/>
            <pc:sldMk cId="1803348774" sldId="2147472065"/>
            <ac:spMk id="3" creationId="{D7E4D8C3-574F-B269-EF01-1D47644BB2BE}"/>
          </ac:spMkLst>
        </pc:spChg>
        <pc:spChg chg="add del mod">
          <ac:chgData name="Soumelidis Alexandros" userId="96d4b8bf-53ef-44a3-bdd9-5130f06af221" providerId="ADAL" clId="{B0977161-7BFB-411E-8782-6B4C45E0939B}" dt="2026-07-28T10:46:22.400" v="275" actId="20577"/>
          <ac:spMkLst>
            <pc:docMk/>
            <pc:sldMk cId="1803348774" sldId="2147472065"/>
            <ac:spMk id="4" creationId="{040C8FE1-0504-5284-11C1-FCFFD8666EEB}"/>
          </ac:spMkLst>
        </pc:spChg>
        <pc:spChg chg="mod">
          <ac:chgData name="Soumelidis Alexandros" userId="96d4b8bf-53ef-44a3-bdd9-5130f06af221" providerId="ADAL" clId="{B0977161-7BFB-411E-8782-6B4C45E0939B}" dt="2026-07-28T10:41:35.814" v="29" actId="14100"/>
          <ac:spMkLst>
            <pc:docMk/>
            <pc:sldMk cId="1803348774" sldId="2147472065"/>
            <ac:spMk id="9" creationId="{0EA7C506-C09C-33FC-031D-0384646BCA6B}"/>
          </ac:spMkLst>
        </pc:spChg>
        <pc:spChg chg="add mod">
          <ac:chgData name="Soumelidis Alexandros" userId="96d4b8bf-53ef-44a3-bdd9-5130f06af221" providerId="ADAL" clId="{B0977161-7BFB-411E-8782-6B4C45E0939B}" dt="2026-07-28T10:50:11.146" v="279" actId="20577"/>
          <ac:spMkLst>
            <pc:docMk/>
            <pc:sldMk cId="1803348774" sldId="2147472065"/>
            <ac:spMk id="13" creationId="{C57A6861-87B6-378C-E3BC-3215E77D918A}"/>
          </ac:spMkLst>
        </pc:spChg>
        <pc:spChg chg="mod">
          <ac:chgData name="Soumelidis Alexandros" userId="96d4b8bf-53ef-44a3-bdd9-5130f06af221" providerId="ADAL" clId="{B0977161-7BFB-411E-8782-6B4C45E0939B}" dt="2026-07-28T11:40:38.055" v="288" actId="404"/>
          <ac:spMkLst>
            <pc:docMk/>
            <pc:sldMk cId="1803348774" sldId="2147472065"/>
            <ac:spMk id="14" creationId="{6FD3DCF7-7E15-0313-9354-11C14E2CEA07}"/>
          </ac:spMkLst>
        </pc:spChg>
        <pc:spChg chg="mod">
          <ac:chgData name="Soumelidis Alexandros" userId="96d4b8bf-53ef-44a3-bdd9-5130f06af221" providerId="ADAL" clId="{B0977161-7BFB-411E-8782-6B4C45E0939B}" dt="2026-07-28T10:42:41.193" v="41" actId="14100"/>
          <ac:spMkLst>
            <pc:docMk/>
            <pc:sldMk cId="1803348774" sldId="2147472065"/>
            <ac:spMk id="58" creationId="{4F853118-4531-A79A-5AF3-533AB70E0036}"/>
          </ac:spMkLst>
        </pc:spChg>
        <pc:spChg chg="mod">
          <ac:chgData name="Soumelidis Alexandros" userId="96d4b8bf-53ef-44a3-bdd9-5130f06af221" providerId="ADAL" clId="{B0977161-7BFB-411E-8782-6B4C45E0939B}" dt="2026-07-28T10:45:03.271" v="62" actId="20577"/>
          <ac:spMkLst>
            <pc:docMk/>
            <pc:sldMk cId="1803348774" sldId="2147472065"/>
            <ac:spMk id="60" creationId="{6C6EB980-B215-C54A-860B-70DDD41EB8B9}"/>
          </ac:spMkLst>
        </pc:spChg>
        <pc:graphicFrameChg chg="add del mod">
          <ac:chgData name="Soumelidis Alexandros" userId="96d4b8bf-53ef-44a3-bdd9-5130f06af221" providerId="ADAL" clId="{B0977161-7BFB-411E-8782-6B4C45E0939B}" dt="2026-07-28T10:41:17.774" v="24" actId="478"/>
          <ac:graphicFrameMkLst>
            <pc:docMk/>
            <pc:sldMk cId="1803348774" sldId="2147472065"/>
            <ac:graphicFrameMk id="2" creationId="{B03CC562-2048-80E4-87AB-A4B075EF7D31}"/>
          </ac:graphicFrameMkLst>
        </pc:graphicFrameChg>
        <pc:graphicFrameChg chg="add del mod">
          <ac:chgData name="Soumelidis Alexandros" userId="96d4b8bf-53ef-44a3-bdd9-5130f06af221" providerId="ADAL" clId="{B0977161-7BFB-411E-8782-6B4C45E0939B}" dt="2026-07-28T10:44:27.042" v="42" actId="478"/>
          <ac:graphicFrameMkLst>
            <pc:docMk/>
            <pc:sldMk cId="1803348774" sldId="2147472065"/>
            <ac:graphicFrameMk id="7" creationId="{6B689F7E-5701-662E-32E4-3F212DC1B261}"/>
          </ac:graphicFrameMkLst>
        </pc:graphicFrameChg>
        <pc:graphicFrameChg chg="add mod">
          <ac:chgData name="Soumelidis Alexandros" userId="96d4b8bf-53ef-44a3-bdd9-5130f06af221" providerId="ADAL" clId="{B0977161-7BFB-411E-8782-6B4C45E0939B}" dt="2026-07-28T10:50:18.315" v="282" actId="404"/>
          <ac:graphicFrameMkLst>
            <pc:docMk/>
            <pc:sldMk cId="1803348774" sldId="2147472065"/>
            <ac:graphicFrameMk id="12" creationId="{B03CC562-2048-80E4-87AB-A4B075EF7D31}"/>
          </ac:graphicFrameMkLst>
        </pc:graphicFrameChg>
        <pc:graphicFrameChg chg="del">
          <ac:chgData name="Soumelidis Alexandros" userId="96d4b8bf-53ef-44a3-bdd9-5130f06af221" providerId="ADAL" clId="{B0977161-7BFB-411E-8782-6B4C45E0939B}" dt="2026-07-28T10:40:36.021" v="13" actId="478"/>
          <ac:graphicFrameMkLst>
            <pc:docMk/>
            <pc:sldMk cId="1803348774" sldId="2147472065"/>
            <ac:graphicFrameMk id="17" creationId="{AD0814B8-485C-9248-E77C-BDD758F8A11B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Total!$A$3</c:f>
              <c:strCache>
                <c:ptCount val="1"/>
                <c:pt idx="0">
                  <c:v>ΑΗΣ ΠΤΟΛΕΜΑΙΣ 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Total!$E$2:$CS$2</c:f>
              <c:numCache>
                <c:formatCode>[$-409]mmm/yy;@</c:formatCode>
                <c:ptCount val="93"/>
                <c:pt idx="0">
                  <c:v>46113</c:v>
                </c:pt>
                <c:pt idx="1">
                  <c:v>46143</c:v>
                </c:pt>
                <c:pt idx="2">
                  <c:v>46174</c:v>
                </c:pt>
                <c:pt idx="3">
                  <c:v>46204</c:v>
                </c:pt>
                <c:pt idx="4">
                  <c:v>46235</c:v>
                </c:pt>
                <c:pt idx="5">
                  <c:v>46266</c:v>
                </c:pt>
                <c:pt idx="6">
                  <c:v>46296</c:v>
                </c:pt>
                <c:pt idx="7">
                  <c:v>46327</c:v>
                </c:pt>
                <c:pt idx="8">
                  <c:v>46357</c:v>
                </c:pt>
                <c:pt idx="9">
                  <c:v>46388</c:v>
                </c:pt>
                <c:pt idx="10">
                  <c:v>46419</c:v>
                </c:pt>
                <c:pt idx="11">
                  <c:v>46447</c:v>
                </c:pt>
                <c:pt idx="12">
                  <c:v>46478</c:v>
                </c:pt>
                <c:pt idx="13">
                  <c:v>46508</c:v>
                </c:pt>
                <c:pt idx="14">
                  <c:v>46539</c:v>
                </c:pt>
                <c:pt idx="15">
                  <c:v>46569</c:v>
                </c:pt>
                <c:pt idx="16">
                  <c:v>46600</c:v>
                </c:pt>
                <c:pt idx="17">
                  <c:v>46631</c:v>
                </c:pt>
                <c:pt idx="18">
                  <c:v>46661</c:v>
                </c:pt>
                <c:pt idx="19">
                  <c:v>46692</c:v>
                </c:pt>
                <c:pt idx="20">
                  <c:v>46722</c:v>
                </c:pt>
                <c:pt idx="21">
                  <c:v>46753</c:v>
                </c:pt>
                <c:pt idx="22">
                  <c:v>46784</c:v>
                </c:pt>
                <c:pt idx="23">
                  <c:v>46813</c:v>
                </c:pt>
                <c:pt idx="24">
                  <c:v>46844</c:v>
                </c:pt>
                <c:pt idx="25">
                  <c:v>46874</c:v>
                </c:pt>
                <c:pt idx="26">
                  <c:v>46905</c:v>
                </c:pt>
                <c:pt idx="27">
                  <c:v>46935</c:v>
                </c:pt>
                <c:pt idx="28">
                  <c:v>46966</c:v>
                </c:pt>
                <c:pt idx="29">
                  <c:v>46997</c:v>
                </c:pt>
                <c:pt idx="30">
                  <c:v>47027</c:v>
                </c:pt>
                <c:pt idx="31">
                  <c:v>47058</c:v>
                </c:pt>
                <c:pt idx="32">
                  <c:v>47088</c:v>
                </c:pt>
                <c:pt idx="33">
                  <c:v>47119</c:v>
                </c:pt>
                <c:pt idx="34">
                  <c:v>47150</c:v>
                </c:pt>
                <c:pt idx="35">
                  <c:v>47178</c:v>
                </c:pt>
                <c:pt idx="36">
                  <c:v>47209</c:v>
                </c:pt>
                <c:pt idx="37">
                  <c:v>47239</c:v>
                </c:pt>
                <c:pt idx="38">
                  <c:v>47270</c:v>
                </c:pt>
                <c:pt idx="39">
                  <c:v>47300</c:v>
                </c:pt>
                <c:pt idx="40">
                  <c:v>47331</c:v>
                </c:pt>
                <c:pt idx="41">
                  <c:v>47362</c:v>
                </c:pt>
                <c:pt idx="42">
                  <c:v>47392</c:v>
                </c:pt>
                <c:pt idx="43">
                  <c:v>47423</c:v>
                </c:pt>
                <c:pt idx="44">
                  <c:v>47453</c:v>
                </c:pt>
                <c:pt idx="45">
                  <c:v>47484</c:v>
                </c:pt>
                <c:pt idx="46">
                  <c:v>47515</c:v>
                </c:pt>
                <c:pt idx="47">
                  <c:v>47543</c:v>
                </c:pt>
                <c:pt idx="48">
                  <c:v>47574</c:v>
                </c:pt>
                <c:pt idx="49">
                  <c:v>47604</c:v>
                </c:pt>
                <c:pt idx="50">
                  <c:v>47635</c:v>
                </c:pt>
                <c:pt idx="51">
                  <c:v>47665</c:v>
                </c:pt>
                <c:pt idx="52">
                  <c:v>47696</c:v>
                </c:pt>
                <c:pt idx="53">
                  <c:v>47727</c:v>
                </c:pt>
                <c:pt idx="54">
                  <c:v>47757</c:v>
                </c:pt>
                <c:pt idx="55">
                  <c:v>47788</c:v>
                </c:pt>
                <c:pt idx="56">
                  <c:v>47818</c:v>
                </c:pt>
                <c:pt idx="57">
                  <c:v>47849</c:v>
                </c:pt>
                <c:pt idx="58">
                  <c:v>47880</c:v>
                </c:pt>
                <c:pt idx="59">
                  <c:v>47908</c:v>
                </c:pt>
                <c:pt idx="60">
                  <c:v>47939</c:v>
                </c:pt>
                <c:pt idx="61">
                  <c:v>47969</c:v>
                </c:pt>
                <c:pt idx="62">
                  <c:v>48000</c:v>
                </c:pt>
                <c:pt idx="63">
                  <c:v>48030</c:v>
                </c:pt>
                <c:pt idx="64">
                  <c:v>48061</c:v>
                </c:pt>
                <c:pt idx="65">
                  <c:v>48092</c:v>
                </c:pt>
                <c:pt idx="66">
                  <c:v>48122</c:v>
                </c:pt>
                <c:pt idx="67">
                  <c:v>48153</c:v>
                </c:pt>
                <c:pt idx="68">
                  <c:v>48183</c:v>
                </c:pt>
                <c:pt idx="69">
                  <c:v>48214</c:v>
                </c:pt>
                <c:pt idx="70">
                  <c:v>48245</c:v>
                </c:pt>
                <c:pt idx="71">
                  <c:v>48274</c:v>
                </c:pt>
                <c:pt idx="72">
                  <c:v>48305</c:v>
                </c:pt>
                <c:pt idx="73">
                  <c:v>48335</c:v>
                </c:pt>
                <c:pt idx="74">
                  <c:v>48366</c:v>
                </c:pt>
                <c:pt idx="75">
                  <c:v>48396</c:v>
                </c:pt>
                <c:pt idx="76">
                  <c:v>48427</c:v>
                </c:pt>
                <c:pt idx="77">
                  <c:v>48458</c:v>
                </c:pt>
                <c:pt idx="78">
                  <c:v>48488</c:v>
                </c:pt>
                <c:pt idx="79">
                  <c:v>48519</c:v>
                </c:pt>
                <c:pt idx="80">
                  <c:v>48549</c:v>
                </c:pt>
                <c:pt idx="81">
                  <c:v>48580</c:v>
                </c:pt>
                <c:pt idx="82">
                  <c:v>48611</c:v>
                </c:pt>
                <c:pt idx="83">
                  <c:v>48639</c:v>
                </c:pt>
                <c:pt idx="84">
                  <c:v>48670</c:v>
                </c:pt>
                <c:pt idx="85">
                  <c:v>48700</c:v>
                </c:pt>
                <c:pt idx="86">
                  <c:v>48731</c:v>
                </c:pt>
                <c:pt idx="87">
                  <c:v>48761</c:v>
                </c:pt>
                <c:pt idx="88">
                  <c:v>48792</c:v>
                </c:pt>
                <c:pt idx="89">
                  <c:v>48823</c:v>
                </c:pt>
                <c:pt idx="90">
                  <c:v>48853</c:v>
                </c:pt>
                <c:pt idx="91">
                  <c:v>48884</c:v>
                </c:pt>
                <c:pt idx="92">
                  <c:v>48914</c:v>
                </c:pt>
              </c:numCache>
            </c:numRef>
          </c:cat>
          <c:val>
            <c:numRef>
              <c:f>Total!$E$3:$CS$3</c:f>
              <c:numCache>
                <c:formatCode>General</c:formatCode>
                <c:ptCount val="93"/>
                <c:pt idx="0">
                  <c:v>0</c:v>
                </c:pt>
                <c:pt idx="1">
                  <c:v>0</c:v>
                </c:pt>
                <c:pt idx="2">
                  <c:v>14</c:v>
                </c:pt>
                <c:pt idx="3">
                  <c:v>14</c:v>
                </c:pt>
                <c:pt idx="4">
                  <c:v>44</c:v>
                </c:pt>
                <c:pt idx="5">
                  <c:v>44</c:v>
                </c:pt>
                <c:pt idx="6">
                  <c:v>44</c:v>
                </c:pt>
                <c:pt idx="7">
                  <c:v>44</c:v>
                </c:pt>
                <c:pt idx="8">
                  <c:v>44</c:v>
                </c:pt>
                <c:pt idx="9">
                  <c:v>60</c:v>
                </c:pt>
                <c:pt idx="10">
                  <c:v>87</c:v>
                </c:pt>
                <c:pt idx="11">
                  <c:v>259</c:v>
                </c:pt>
                <c:pt idx="12">
                  <c:v>307</c:v>
                </c:pt>
                <c:pt idx="13">
                  <c:v>307</c:v>
                </c:pt>
                <c:pt idx="14">
                  <c:v>307</c:v>
                </c:pt>
                <c:pt idx="15">
                  <c:v>341</c:v>
                </c:pt>
                <c:pt idx="16">
                  <c:v>500</c:v>
                </c:pt>
                <c:pt idx="17">
                  <c:v>493</c:v>
                </c:pt>
                <c:pt idx="18">
                  <c:v>490</c:v>
                </c:pt>
                <c:pt idx="19">
                  <c:v>468</c:v>
                </c:pt>
                <c:pt idx="20">
                  <c:v>468</c:v>
                </c:pt>
                <c:pt idx="21">
                  <c:v>468</c:v>
                </c:pt>
                <c:pt idx="22">
                  <c:v>468</c:v>
                </c:pt>
                <c:pt idx="23">
                  <c:v>385</c:v>
                </c:pt>
                <c:pt idx="24">
                  <c:v>355</c:v>
                </c:pt>
                <c:pt idx="25">
                  <c:v>319</c:v>
                </c:pt>
                <c:pt idx="26">
                  <c:v>305</c:v>
                </c:pt>
                <c:pt idx="27">
                  <c:v>281</c:v>
                </c:pt>
                <c:pt idx="28">
                  <c:v>244</c:v>
                </c:pt>
                <c:pt idx="29">
                  <c:v>244</c:v>
                </c:pt>
                <c:pt idx="30">
                  <c:v>241</c:v>
                </c:pt>
                <c:pt idx="31">
                  <c:v>241</c:v>
                </c:pt>
                <c:pt idx="32">
                  <c:v>241</c:v>
                </c:pt>
                <c:pt idx="33">
                  <c:v>278</c:v>
                </c:pt>
                <c:pt idx="34">
                  <c:v>278</c:v>
                </c:pt>
                <c:pt idx="35">
                  <c:v>278</c:v>
                </c:pt>
                <c:pt idx="36">
                  <c:v>277</c:v>
                </c:pt>
                <c:pt idx="37">
                  <c:v>126</c:v>
                </c:pt>
                <c:pt idx="38">
                  <c:v>107</c:v>
                </c:pt>
                <c:pt idx="39">
                  <c:v>75</c:v>
                </c:pt>
                <c:pt idx="40">
                  <c:v>75</c:v>
                </c:pt>
                <c:pt idx="41">
                  <c:v>37</c:v>
                </c:pt>
                <c:pt idx="42">
                  <c:v>37</c:v>
                </c:pt>
                <c:pt idx="43">
                  <c:v>37</c:v>
                </c:pt>
                <c:pt idx="44">
                  <c:v>37</c:v>
                </c:pt>
                <c:pt idx="45">
                  <c:v>37</c:v>
                </c:pt>
                <c:pt idx="46">
                  <c:v>37</c:v>
                </c:pt>
                <c:pt idx="47">
                  <c:v>37</c:v>
                </c:pt>
                <c:pt idx="48">
                  <c:v>37</c:v>
                </c:pt>
                <c:pt idx="49">
                  <c:v>37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36-45A6-A785-77AC9E3C2BA3}"/>
            </c:ext>
          </c:extLst>
        </c:ser>
        <c:ser>
          <c:idx val="1"/>
          <c:order val="1"/>
          <c:tx>
            <c:strRef>
              <c:f>Total!$A$4</c:f>
              <c:strCache>
                <c:ptCount val="1"/>
                <c:pt idx="0">
                  <c:v>ΑΓ. ΔΗΜ. GIS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Total!$E$2:$CS$2</c:f>
              <c:numCache>
                <c:formatCode>[$-409]mmm/yy;@</c:formatCode>
                <c:ptCount val="93"/>
                <c:pt idx="0">
                  <c:v>46113</c:v>
                </c:pt>
                <c:pt idx="1">
                  <c:v>46143</c:v>
                </c:pt>
                <c:pt idx="2">
                  <c:v>46174</c:v>
                </c:pt>
                <c:pt idx="3">
                  <c:v>46204</c:v>
                </c:pt>
                <c:pt idx="4">
                  <c:v>46235</c:v>
                </c:pt>
                <c:pt idx="5">
                  <c:v>46266</c:v>
                </c:pt>
                <c:pt idx="6">
                  <c:v>46296</c:v>
                </c:pt>
                <c:pt idx="7">
                  <c:v>46327</c:v>
                </c:pt>
                <c:pt idx="8">
                  <c:v>46357</c:v>
                </c:pt>
                <c:pt idx="9">
                  <c:v>46388</c:v>
                </c:pt>
                <c:pt idx="10">
                  <c:v>46419</c:v>
                </c:pt>
                <c:pt idx="11">
                  <c:v>46447</c:v>
                </c:pt>
                <c:pt idx="12">
                  <c:v>46478</c:v>
                </c:pt>
                <c:pt idx="13">
                  <c:v>46508</c:v>
                </c:pt>
                <c:pt idx="14">
                  <c:v>46539</c:v>
                </c:pt>
                <c:pt idx="15">
                  <c:v>46569</c:v>
                </c:pt>
                <c:pt idx="16">
                  <c:v>46600</c:v>
                </c:pt>
                <c:pt idx="17">
                  <c:v>46631</c:v>
                </c:pt>
                <c:pt idx="18">
                  <c:v>46661</c:v>
                </c:pt>
                <c:pt idx="19">
                  <c:v>46692</c:v>
                </c:pt>
                <c:pt idx="20">
                  <c:v>46722</c:v>
                </c:pt>
                <c:pt idx="21">
                  <c:v>46753</c:v>
                </c:pt>
                <c:pt idx="22">
                  <c:v>46784</c:v>
                </c:pt>
                <c:pt idx="23">
                  <c:v>46813</c:v>
                </c:pt>
                <c:pt idx="24">
                  <c:v>46844</c:v>
                </c:pt>
                <c:pt idx="25">
                  <c:v>46874</c:v>
                </c:pt>
                <c:pt idx="26">
                  <c:v>46905</c:v>
                </c:pt>
                <c:pt idx="27">
                  <c:v>46935</c:v>
                </c:pt>
                <c:pt idx="28">
                  <c:v>46966</c:v>
                </c:pt>
                <c:pt idx="29">
                  <c:v>46997</c:v>
                </c:pt>
                <c:pt idx="30">
                  <c:v>47027</c:v>
                </c:pt>
                <c:pt idx="31">
                  <c:v>47058</c:v>
                </c:pt>
                <c:pt idx="32">
                  <c:v>47088</c:v>
                </c:pt>
                <c:pt idx="33">
                  <c:v>47119</c:v>
                </c:pt>
                <c:pt idx="34">
                  <c:v>47150</c:v>
                </c:pt>
                <c:pt idx="35">
                  <c:v>47178</c:v>
                </c:pt>
                <c:pt idx="36">
                  <c:v>47209</c:v>
                </c:pt>
                <c:pt idx="37">
                  <c:v>47239</c:v>
                </c:pt>
                <c:pt idx="38">
                  <c:v>47270</c:v>
                </c:pt>
                <c:pt idx="39">
                  <c:v>47300</c:v>
                </c:pt>
                <c:pt idx="40">
                  <c:v>47331</c:v>
                </c:pt>
                <c:pt idx="41">
                  <c:v>47362</c:v>
                </c:pt>
                <c:pt idx="42">
                  <c:v>47392</c:v>
                </c:pt>
                <c:pt idx="43">
                  <c:v>47423</c:v>
                </c:pt>
                <c:pt idx="44">
                  <c:v>47453</c:v>
                </c:pt>
                <c:pt idx="45">
                  <c:v>47484</c:v>
                </c:pt>
                <c:pt idx="46">
                  <c:v>47515</c:v>
                </c:pt>
                <c:pt idx="47">
                  <c:v>47543</c:v>
                </c:pt>
                <c:pt idx="48">
                  <c:v>47574</c:v>
                </c:pt>
                <c:pt idx="49">
                  <c:v>47604</c:v>
                </c:pt>
                <c:pt idx="50">
                  <c:v>47635</c:v>
                </c:pt>
                <c:pt idx="51">
                  <c:v>47665</c:v>
                </c:pt>
                <c:pt idx="52">
                  <c:v>47696</c:v>
                </c:pt>
                <c:pt idx="53">
                  <c:v>47727</c:v>
                </c:pt>
                <c:pt idx="54">
                  <c:v>47757</c:v>
                </c:pt>
                <c:pt idx="55">
                  <c:v>47788</c:v>
                </c:pt>
                <c:pt idx="56">
                  <c:v>47818</c:v>
                </c:pt>
                <c:pt idx="57">
                  <c:v>47849</c:v>
                </c:pt>
                <c:pt idx="58">
                  <c:v>47880</c:v>
                </c:pt>
                <c:pt idx="59">
                  <c:v>47908</c:v>
                </c:pt>
                <c:pt idx="60">
                  <c:v>47939</c:v>
                </c:pt>
                <c:pt idx="61">
                  <c:v>47969</c:v>
                </c:pt>
                <c:pt idx="62">
                  <c:v>48000</c:v>
                </c:pt>
                <c:pt idx="63">
                  <c:v>48030</c:v>
                </c:pt>
                <c:pt idx="64">
                  <c:v>48061</c:v>
                </c:pt>
                <c:pt idx="65">
                  <c:v>48092</c:v>
                </c:pt>
                <c:pt idx="66">
                  <c:v>48122</c:v>
                </c:pt>
                <c:pt idx="67">
                  <c:v>48153</c:v>
                </c:pt>
                <c:pt idx="68">
                  <c:v>48183</c:v>
                </c:pt>
                <c:pt idx="69">
                  <c:v>48214</c:v>
                </c:pt>
                <c:pt idx="70">
                  <c:v>48245</c:v>
                </c:pt>
                <c:pt idx="71">
                  <c:v>48274</c:v>
                </c:pt>
                <c:pt idx="72">
                  <c:v>48305</c:v>
                </c:pt>
                <c:pt idx="73">
                  <c:v>48335</c:v>
                </c:pt>
                <c:pt idx="74">
                  <c:v>48366</c:v>
                </c:pt>
                <c:pt idx="75">
                  <c:v>48396</c:v>
                </c:pt>
                <c:pt idx="76">
                  <c:v>48427</c:v>
                </c:pt>
                <c:pt idx="77">
                  <c:v>48458</c:v>
                </c:pt>
                <c:pt idx="78">
                  <c:v>48488</c:v>
                </c:pt>
                <c:pt idx="79">
                  <c:v>48519</c:v>
                </c:pt>
                <c:pt idx="80">
                  <c:v>48549</c:v>
                </c:pt>
                <c:pt idx="81">
                  <c:v>48580</c:v>
                </c:pt>
                <c:pt idx="82">
                  <c:v>48611</c:v>
                </c:pt>
                <c:pt idx="83">
                  <c:v>48639</c:v>
                </c:pt>
                <c:pt idx="84">
                  <c:v>48670</c:v>
                </c:pt>
                <c:pt idx="85">
                  <c:v>48700</c:v>
                </c:pt>
                <c:pt idx="86">
                  <c:v>48731</c:v>
                </c:pt>
                <c:pt idx="87">
                  <c:v>48761</c:v>
                </c:pt>
                <c:pt idx="88">
                  <c:v>48792</c:v>
                </c:pt>
                <c:pt idx="89">
                  <c:v>48823</c:v>
                </c:pt>
                <c:pt idx="90">
                  <c:v>48853</c:v>
                </c:pt>
                <c:pt idx="91">
                  <c:v>48884</c:v>
                </c:pt>
                <c:pt idx="92">
                  <c:v>48914</c:v>
                </c:pt>
              </c:numCache>
            </c:numRef>
          </c:cat>
          <c:val>
            <c:numRef>
              <c:f>Total!$E$4:$CS$4</c:f>
              <c:numCache>
                <c:formatCode>General</c:formatCode>
                <c:ptCount val="9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14</c:v>
                </c:pt>
                <c:pt idx="10">
                  <c:v>14</c:v>
                </c:pt>
                <c:pt idx="11">
                  <c:v>16</c:v>
                </c:pt>
                <c:pt idx="12">
                  <c:v>32</c:v>
                </c:pt>
                <c:pt idx="13">
                  <c:v>48</c:v>
                </c:pt>
                <c:pt idx="14">
                  <c:v>60</c:v>
                </c:pt>
                <c:pt idx="15">
                  <c:v>60</c:v>
                </c:pt>
                <c:pt idx="16">
                  <c:v>102</c:v>
                </c:pt>
                <c:pt idx="17">
                  <c:v>104</c:v>
                </c:pt>
                <c:pt idx="18">
                  <c:v>108</c:v>
                </c:pt>
                <c:pt idx="19">
                  <c:v>122</c:v>
                </c:pt>
                <c:pt idx="20">
                  <c:v>190</c:v>
                </c:pt>
                <c:pt idx="21">
                  <c:v>176</c:v>
                </c:pt>
                <c:pt idx="22">
                  <c:v>176</c:v>
                </c:pt>
                <c:pt idx="23">
                  <c:v>176</c:v>
                </c:pt>
                <c:pt idx="24">
                  <c:v>156</c:v>
                </c:pt>
                <c:pt idx="25">
                  <c:v>112</c:v>
                </c:pt>
                <c:pt idx="26">
                  <c:v>104</c:v>
                </c:pt>
                <c:pt idx="27">
                  <c:v>92</c:v>
                </c:pt>
                <c:pt idx="28">
                  <c:v>92</c:v>
                </c:pt>
                <c:pt idx="29">
                  <c:v>48</c:v>
                </c:pt>
                <c:pt idx="30">
                  <c:v>48</c:v>
                </c:pt>
                <c:pt idx="31">
                  <c:v>48</c:v>
                </c:pt>
                <c:pt idx="32">
                  <c:v>48</c:v>
                </c:pt>
                <c:pt idx="33">
                  <c:v>16</c:v>
                </c:pt>
                <c:pt idx="34">
                  <c:v>16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36-45A6-A785-77AC9E3C2BA3}"/>
            </c:ext>
          </c:extLst>
        </c:ser>
        <c:ser>
          <c:idx val="2"/>
          <c:order val="2"/>
          <c:tx>
            <c:strRef>
              <c:f>Total!$A$5</c:f>
              <c:strCache>
                <c:ptCount val="1"/>
                <c:pt idx="0">
                  <c:v>ΚΑΡΔΙΑ GIS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numRef>
              <c:f>Total!$E$2:$CS$2</c:f>
              <c:numCache>
                <c:formatCode>[$-409]mmm/yy;@</c:formatCode>
                <c:ptCount val="93"/>
                <c:pt idx="0">
                  <c:v>46113</c:v>
                </c:pt>
                <c:pt idx="1">
                  <c:v>46143</c:v>
                </c:pt>
                <c:pt idx="2">
                  <c:v>46174</c:v>
                </c:pt>
                <c:pt idx="3">
                  <c:v>46204</c:v>
                </c:pt>
                <c:pt idx="4">
                  <c:v>46235</c:v>
                </c:pt>
                <c:pt idx="5">
                  <c:v>46266</c:v>
                </c:pt>
                <c:pt idx="6">
                  <c:v>46296</c:v>
                </c:pt>
                <c:pt idx="7">
                  <c:v>46327</c:v>
                </c:pt>
                <c:pt idx="8">
                  <c:v>46357</c:v>
                </c:pt>
                <c:pt idx="9">
                  <c:v>46388</c:v>
                </c:pt>
                <c:pt idx="10">
                  <c:v>46419</c:v>
                </c:pt>
                <c:pt idx="11">
                  <c:v>46447</c:v>
                </c:pt>
                <c:pt idx="12">
                  <c:v>46478</c:v>
                </c:pt>
                <c:pt idx="13">
                  <c:v>46508</c:v>
                </c:pt>
                <c:pt idx="14">
                  <c:v>46539</c:v>
                </c:pt>
                <c:pt idx="15">
                  <c:v>46569</c:v>
                </c:pt>
                <c:pt idx="16">
                  <c:v>46600</c:v>
                </c:pt>
                <c:pt idx="17">
                  <c:v>46631</c:v>
                </c:pt>
                <c:pt idx="18">
                  <c:v>46661</c:v>
                </c:pt>
                <c:pt idx="19">
                  <c:v>46692</c:v>
                </c:pt>
                <c:pt idx="20">
                  <c:v>46722</c:v>
                </c:pt>
                <c:pt idx="21">
                  <c:v>46753</c:v>
                </c:pt>
                <c:pt idx="22">
                  <c:v>46784</c:v>
                </c:pt>
                <c:pt idx="23">
                  <c:v>46813</c:v>
                </c:pt>
                <c:pt idx="24">
                  <c:v>46844</c:v>
                </c:pt>
                <c:pt idx="25">
                  <c:v>46874</c:v>
                </c:pt>
                <c:pt idx="26">
                  <c:v>46905</c:v>
                </c:pt>
                <c:pt idx="27">
                  <c:v>46935</c:v>
                </c:pt>
                <c:pt idx="28">
                  <c:v>46966</c:v>
                </c:pt>
                <c:pt idx="29">
                  <c:v>46997</c:v>
                </c:pt>
                <c:pt idx="30">
                  <c:v>47027</c:v>
                </c:pt>
                <c:pt idx="31">
                  <c:v>47058</c:v>
                </c:pt>
                <c:pt idx="32">
                  <c:v>47088</c:v>
                </c:pt>
                <c:pt idx="33">
                  <c:v>47119</c:v>
                </c:pt>
                <c:pt idx="34">
                  <c:v>47150</c:v>
                </c:pt>
                <c:pt idx="35">
                  <c:v>47178</c:v>
                </c:pt>
                <c:pt idx="36">
                  <c:v>47209</c:v>
                </c:pt>
                <c:pt idx="37">
                  <c:v>47239</c:v>
                </c:pt>
                <c:pt idx="38">
                  <c:v>47270</c:v>
                </c:pt>
                <c:pt idx="39">
                  <c:v>47300</c:v>
                </c:pt>
                <c:pt idx="40">
                  <c:v>47331</c:v>
                </c:pt>
                <c:pt idx="41">
                  <c:v>47362</c:v>
                </c:pt>
                <c:pt idx="42">
                  <c:v>47392</c:v>
                </c:pt>
                <c:pt idx="43">
                  <c:v>47423</c:v>
                </c:pt>
                <c:pt idx="44">
                  <c:v>47453</c:v>
                </c:pt>
                <c:pt idx="45">
                  <c:v>47484</c:v>
                </c:pt>
                <c:pt idx="46">
                  <c:v>47515</c:v>
                </c:pt>
                <c:pt idx="47">
                  <c:v>47543</c:v>
                </c:pt>
                <c:pt idx="48">
                  <c:v>47574</c:v>
                </c:pt>
                <c:pt idx="49">
                  <c:v>47604</c:v>
                </c:pt>
                <c:pt idx="50">
                  <c:v>47635</c:v>
                </c:pt>
                <c:pt idx="51">
                  <c:v>47665</c:v>
                </c:pt>
                <c:pt idx="52">
                  <c:v>47696</c:v>
                </c:pt>
                <c:pt idx="53">
                  <c:v>47727</c:v>
                </c:pt>
                <c:pt idx="54">
                  <c:v>47757</c:v>
                </c:pt>
                <c:pt idx="55">
                  <c:v>47788</c:v>
                </c:pt>
                <c:pt idx="56">
                  <c:v>47818</c:v>
                </c:pt>
                <c:pt idx="57">
                  <c:v>47849</c:v>
                </c:pt>
                <c:pt idx="58">
                  <c:v>47880</c:v>
                </c:pt>
                <c:pt idx="59">
                  <c:v>47908</c:v>
                </c:pt>
                <c:pt idx="60">
                  <c:v>47939</c:v>
                </c:pt>
                <c:pt idx="61">
                  <c:v>47969</c:v>
                </c:pt>
                <c:pt idx="62">
                  <c:v>48000</c:v>
                </c:pt>
                <c:pt idx="63">
                  <c:v>48030</c:v>
                </c:pt>
                <c:pt idx="64">
                  <c:v>48061</c:v>
                </c:pt>
                <c:pt idx="65">
                  <c:v>48092</c:v>
                </c:pt>
                <c:pt idx="66">
                  <c:v>48122</c:v>
                </c:pt>
                <c:pt idx="67">
                  <c:v>48153</c:v>
                </c:pt>
                <c:pt idx="68">
                  <c:v>48183</c:v>
                </c:pt>
                <c:pt idx="69">
                  <c:v>48214</c:v>
                </c:pt>
                <c:pt idx="70">
                  <c:v>48245</c:v>
                </c:pt>
                <c:pt idx="71">
                  <c:v>48274</c:v>
                </c:pt>
                <c:pt idx="72">
                  <c:v>48305</c:v>
                </c:pt>
                <c:pt idx="73">
                  <c:v>48335</c:v>
                </c:pt>
                <c:pt idx="74">
                  <c:v>48366</c:v>
                </c:pt>
                <c:pt idx="75">
                  <c:v>48396</c:v>
                </c:pt>
                <c:pt idx="76">
                  <c:v>48427</c:v>
                </c:pt>
                <c:pt idx="77">
                  <c:v>48458</c:v>
                </c:pt>
                <c:pt idx="78">
                  <c:v>48488</c:v>
                </c:pt>
                <c:pt idx="79">
                  <c:v>48519</c:v>
                </c:pt>
                <c:pt idx="80">
                  <c:v>48549</c:v>
                </c:pt>
                <c:pt idx="81">
                  <c:v>48580</c:v>
                </c:pt>
                <c:pt idx="82">
                  <c:v>48611</c:v>
                </c:pt>
                <c:pt idx="83">
                  <c:v>48639</c:v>
                </c:pt>
                <c:pt idx="84">
                  <c:v>48670</c:v>
                </c:pt>
                <c:pt idx="85">
                  <c:v>48700</c:v>
                </c:pt>
                <c:pt idx="86">
                  <c:v>48731</c:v>
                </c:pt>
                <c:pt idx="87">
                  <c:v>48761</c:v>
                </c:pt>
                <c:pt idx="88">
                  <c:v>48792</c:v>
                </c:pt>
                <c:pt idx="89">
                  <c:v>48823</c:v>
                </c:pt>
                <c:pt idx="90">
                  <c:v>48853</c:v>
                </c:pt>
                <c:pt idx="91">
                  <c:v>48884</c:v>
                </c:pt>
                <c:pt idx="92">
                  <c:v>48914</c:v>
                </c:pt>
              </c:numCache>
            </c:numRef>
          </c:cat>
          <c:val>
            <c:numRef>
              <c:f>Total!$E$5:$CS$5</c:f>
              <c:numCache>
                <c:formatCode>General</c:formatCode>
                <c:ptCount val="9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22</c:v>
                </c:pt>
                <c:pt idx="10">
                  <c:v>22</c:v>
                </c:pt>
                <c:pt idx="11">
                  <c:v>32</c:v>
                </c:pt>
                <c:pt idx="12">
                  <c:v>32</c:v>
                </c:pt>
                <c:pt idx="13">
                  <c:v>42</c:v>
                </c:pt>
                <c:pt idx="14">
                  <c:v>42</c:v>
                </c:pt>
                <c:pt idx="15">
                  <c:v>42</c:v>
                </c:pt>
                <c:pt idx="16">
                  <c:v>48</c:v>
                </c:pt>
                <c:pt idx="17">
                  <c:v>58</c:v>
                </c:pt>
                <c:pt idx="18">
                  <c:v>64</c:v>
                </c:pt>
                <c:pt idx="19">
                  <c:v>76</c:v>
                </c:pt>
                <c:pt idx="20">
                  <c:v>88</c:v>
                </c:pt>
                <c:pt idx="21">
                  <c:v>100</c:v>
                </c:pt>
                <c:pt idx="22">
                  <c:v>100</c:v>
                </c:pt>
                <c:pt idx="23">
                  <c:v>100</c:v>
                </c:pt>
                <c:pt idx="24">
                  <c:v>90</c:v>
                </c:pt>
                <c:pt idx="25">
                  <c:v>90</c:v>
                </c:pt>
                <c:pt idx="26">
                  <c:v>90</c:v>
                </c:pt>
                <c:pt idx="27">
                  <c:v>50</c:v>
                </c:pt>
                <c:pt idx="28">
                  <c:v>50</c:v>
                </c:pt>
                <c:pt idx="29">
                  <c:v>38</c:v>
                </c:pt>
                <c:pt idx="30">
                  <c:v>38</c:v>
                </c:pt>
                <c:pt idx="31">
                  <c:v>12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F36-45A6-A785-77AC9E3C2BA3}"/>
            </c:ext>
          </c:extLst>
        </c:ser>
        <c:ser>
          <c:idx val="3"/>
          <c:order val="3"/>
          <c:tx>
            <c:strRef>
              <c:f>Total!$A$6</c:f>
              <c:strCache>
                <c:ptCount val="1"/>
                <c:pt idx="0">
                  <c:v>ΚΑΡΔΙΑ PHS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numRef>
              <c:f>Total!$E$2:$CS$2</c:f>
              <c:numCache>
                <c:formatCode>[$-409]mmm/yy;@</c:formatCode>
                <c:ptCount val="93"/>
                <c:pt idx="0">
                  <c:v>46113</c:v>
                </c:pt>
                <c:pt idx="1">
                  <c:v>46143</c:v>
                </c:pt>
                <c:pt idx="2">
                  <c:v>46174</c:v>
                </c:pt>
                <c:pt idx="3">
                  <c:v>46204</c:v>
                </c:pt>
                <c:pt idx="4">
                  <c:v>46235</c:v>
                </c:pt>
                <c:pt idx="5">
                  <c:v>46266</c:v>
                </c:pt>
                <c:pt idx="6">
                  <c:v>46296</c:v>
                </c:pt>
                <c:pt idx="7">
                  <c:v>46327</c:v>
                </c:pt>
                <c:pt idx="8">
                  <c:v>46357</c:v>
                </c:pt>
                <c:pt idx="9">
                  <c:v>46388</c:v>
                </c:pt>
                <c:pt idx="10">
                  <c:v>46419</c:v>
                </c:pt>
                <c:pt idx="11">
                  <c:v>46447</c:v>
                </c:pt>
                <c:pt idx="12">
                  <c:v>46478</c:v>
                </c:pt>
                <c:pt idx="13">
                  <c:v>46508</c:v>
                </c:pt>
                <c:pt idx="14">
                  <c:v>46539</c:v>
                </c:pt>
                <c:pt idx="15">
                  <c:v>46569</c:v>
                </c:pt>
                <c:pt idx="16">
                  <c:v>46600</c:v>
                </c:pt>
                <c:pt idx="17">
                  <c:v>46631</c:v>
                </c:pt>
                <c:pt idx="18">
                  <c:v>46661</c:v>
                </c:pt>
                <c:pt idx="19">
                  <c:v>46692</c:v>
                </c:pt>
                <c:pt idx="20">
                  <c:v>46722</c:v>
                </c:pt>
                <c:pt idx="21">
                  <c:v>46753</c:v>
                </c:pt>
                <c:pt idx="22">
                  <c:v>46784</c:v>
                </c:pt>
                <c:pt idx="23">
                  <c:v>46813</c:v>
                </c:pt>
                <c:pt idx="24">
                  <c:v>46844</c:v>
                </c:pt>
                <c:pt idx="25">
                  <c:v>46874</c:v>
                </c:pt>
                <c:pt idx="26">
                  <c:v>46905</c:v>
                </c:pt>
                <c:pt idx="27">
                  <c:v>46935</c:v>
                </c:pt>
                <c:pt idx="28">
                  <c:v>46966</c:v>
                </c:pt>
                <c:pt idx="29">
                  <c:v>46997</c:v>
                </c:pt>
                <c:pt idx="30">
                  <c:v>47027</c:v>
                </c:pt>
                <c:pt idx="31">
                  <c:v>47058</c:v>
                </c:pt>
                <c:pt idx="32">
                  <c:v>47088</c:v>
                </c:pt>
                <c:pt idx="33">
                  <c:v>47119</c:v>
                </c:pt>
                <c:pt idx="34">
                  <c:v>47150</c:v>
                </c:pt>
                <c:pt idx="35">
                  <c:v>47178</c:v>
                </c:pt>
                <c:pt idx="36">
                  <c:v>47209</c:v>
                </c:pt>
                <c:pt idx="37">
                  <c:v>47239</c:v>
                </c:pt>
                <c:pt idx="38">
                  <c:v>47270</c:v>
                </c:pt>
                <c:pt idx="39">
                  <c:v>47300</c:v>
                </c:pt>
                <c:pt idx="40">
                  <c:v>47331</c:v>
                </c:pt>
                <c:pt idx="41">
                  <c:v>47362</c:v>
                </c:pt>
                <c:pt idx="42">
                  <c:v>47392</c:v>
                </c:pt>
                <c:pt idx="43">
                  <c:v>47423</c:v>
                </c:pt>
                <c:pt idx="44">
                  <c:v>47453</c:v>
                </c:pt>
                <c:pt idx="45">
                  <c:v>47484</c:v>
                </c:pt>
                <c:pt idx="46">
                  <c:v>47515</c:v>
                </c:pt>
                <c:pt idx="47">
                  <c:v>47543</c:v>
                </c:pt>
                <c:pt idx="48">
                  <c:v>47574</c:v>
                </c:pt>
                <c:pt idx="49">
                  <c:v>47604</c:v>
                </c:pt>
                <c:pt idx="50">
                  <c:v>47635</c:v>
                </c:pt>
                <c:pt idx="51">
                  <c:v>47665</c:v>
                </c:pt>
                <c:pt idx="52">
                  <c:v>47696</c:v>
                </c:pt>
                <c:pt idx="53">
                  <c:v>47727</c:v>
                </c:pt>
                <c:pt idx="54">
                  <c:v>47757</c:v>
                </c:pt>
                <c:pt idx="55">
                  <c:v>47788</c:v>
                </c:pt>
                <c:pt idx="56">
                  <c:v>47818</c:v>
                </c:pt>
                <c:pt idx="57">
                  <c:v>47849</c:v>
                </c:pt>
                <c:pt idx="58">
                  <c:v>47880</c:v>
                </c:pt>
                <c:pt idx="59">
                  <c:v>47908</c:v>
                </c:pt>
                <c:pt idx="60">
                  <c:v>47939</c:v>
                </c:pt>
                <c:pt idx="61">
                  <c:v>47969</c:v>
                </c:pt>
                <c:pt idx="62">
                  <c:v>48000</c:v>
                </c:pt>
                <c:pt idx="63">
                  <c:v>48030</c:v>
                </c:pt>
                <c:pt idx="64">
                  <c:v>48061</c:v>
                </c:pt>
                <c:pt idx="65">
                  <c:v>48092</c:v>
                </c:pt>
                <c:pt idx="66">
                  <c:v>48122</c:v>
                </c:pt>
                <c:pt idx="67">
                  <c:v>48153</c:v>
                </c:pt>
                <c:pt idx="68">
                  <c:v>48183</c:v>
                </c:pt>
                <c:pt idx="69">
                  <c:v>48214</c:v>
                </c:pt>
                <c:pt idx="70">
                  <c:v>48245</c:v>
                </c:pt>
                <c:pt idx="71">
                  <c:v>48274</c:v>
                </c:pt>
                <c:pt idx="72">
                  <c:v>48305</c:v>
                </c:pt>
                <c:pt idx="73">
                  <c:v>48335</c:v>
                </c:pt>
                <c:pt idx="74">
                  <c:v>48366</c:v>
                </c:pt>
                <c:pt idx="75">
                  <c:v>48396</c:v>
                </c:pt>
                <c:pt idx="76">
                  <c:v>48427</c:v>
                </c:pt>
                <c:pt idx="77">
                  <c:v>48458</c:v>
                </c:pt>
                <c:pt idx="78">
                  <c:v>48488</c:v>
                </c:pt>
                <c:pt idx="79">
                  <c:v>48519</c:v>
                </c:pt>
                <c:pt idx="80">
                  <c:v>48549</c:v>
                </c:pt>
                <c:pt idx="81">
                  <c:v>48580</c:v>
                </c:pt>
                <c:pt idx="82">
                  <c:v>48611</c:v>
                </c:pt>
                <c:pt idx="83">
                  <c:v>48639</c:v>
                </c:pt>
                <c:pt idx="84">
                  <c:v>48670</c:v>
                </c:pt>
                <c:pt idx="85">
                  <c:v>48700</c:v>
                </c:pt>
                <c:pt idx="86">
                  <c:v>48731</c:v>
                </c:pt>
                <c:pt idx="87">
                  <c:v>48761</c:v>
                </c:pt>
                <c:pt idx="88">
                  <c:v>48792</c:v>
                </c:pt>
                <c:pt idx="89">
                  <c:v>48823</c:v>
                </c:pt>
                <c:pt idx="90">
                  <c:v>48853</c:v>
                </c:pt>
                <c:pt idx="91">
                  <c:v>48884</c:v>
                </c:pt>
                <c:pt idx="92">
                  <c:v>48914</c:v>
                </c:pt>
              </c:numCache>
            </c:numRef>
          </c:cat>
          <c:val>
            <c:numRef>
              <c:f>Total!$E$6:$CS$6</c:f>
              <c:numCache>
                <c:formatCode>General</c:formatCode>
                <c:ptCount val="9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166</c:v>
                </c:pt>
                <c:pt idx="22">
                  <c:v>166</c:v>
                </c:pt>
                <c:pt idx="23">
                  <c:v>166</c:v>
                </c:pt>
                <c:pt idx="24">
                  <c:v>166</c:v>
                </c:pt>
                <c:pt idx="25">
                  <c:v>166</c:v>
                </c:pt>
                <c:pt idx="26">
                  <c:v>166</c:v>
                </c:pt>
                <c:pt idx="27">
                  <c:v>493</c:v>
                </c:pt>
                <c:pt idx="28">
                  <c:v>493</c:v>
                </c:pt>
                <c:pt idx="29">
                  <c:v>493</c:v>
                </c:pt>
                <c:pt idx="30">
                  <c:v>493</c:v>
                </c:pt>
                <c:pt idx="31">
                  <c:v>493</c:v>
                </c:pt>
                <c:pt idx="32">
                  <c:v>493</c:v>
                </c:pt>
                <c:pt idx="33">
                  <c:v>730</c:v>
                </c:pt>
                <c:pt idx="34">
                  <c:v>730</c:v>
                </c:pt>
                <c:pt idx="35">
                  <c:v>730</c:v>
                </c:pt>
                <c:pt idx="36">
                  <c:v>730</c:v>
                </c:pt>
                <c:pt idx="37">
                  <c:v>730</c:v>
                </c:pt>
                <c:pt idx="38">
                  <c:v>730</c:v>
                </c:pt>
                <c:pt idx="39">
                  <c:v>857</c:v>
                </c:pt>
                <c:pt idx="40">
                  <c:v>857</c:v>
                </c:pt>
                <c:pt idx="41">
                  <c:v>857</c:v>
                </c:pt>
                <c:pt idx="42">
                  <c:v>857</c:v>
                </c:pt>
                <c:pt idx="43">
                  <c:v>857</c:v>
                </c:pt>
                <c:pt idx="44">
                  <c:v>857</c:v>
                </c:pt>
                <c:pt idx="45">
                  <c:v>930</c:v>
                </c:pt>
                <c:pt idx="46">
                  <c:v>930</c:v>
                </c:pt>
                <c:pt idx="47">
                  <c:v>930</c:v>
                </c:pt>
                <c:pt idx="48">
                  <c:v>930</c:v>
                </c:pt>
                <c:pt idx="49">
                  <c:v>930</c:v>
                </c:pt>
                <c:pt idx="50">
                  <c:v>930</c:v>
                </c:pt>
                <c:pt idx="51">
                  <c:v>860</c:v>
                </c:pt>
                <c:pt idx="52">
                  <c:v>860</c:v>
                </c:pt>
                <c:pt idx="53">
                  <c:v>860</c:v>
                </c:pt>
                <c:pt idx="54">
                  <c:v>860</c:v>
                </c:pt>
                <c:pt idx="55">
                  <c:v>860</c:v>
                </c:pt>
                <c:pt idx="56">
                  <c:v>860</c:v>
                </c:pt>
                <c:pt idx="57">
                  <c:v>723</c:v>
                </c:pt>
                <c:pt idx="58">
                  <c:v>723</c:v>
                </c:pt>
                <c:pt idx="59">
                  <c:v>723</c:v>
                </c:pt>
                <c:pt idx="60">
                  <c:v>723</c:v>
                </c:pt>
                <c:pt idx="61">
                  <c:v>723</c:v>
                </c:pt>
                <c:pt idx="62">
                  <c:v>723</c:v>
                </c:pt>
                <c:pt idx="63">
                  <c:v>605</c:v>
                </c:pt>
                <c:pt idx="64">
                  <c:v>605</c:v>
                </c:pt>
                <c:pt idx="65">
                  <c:v>605</c:v>
                </c:pt>
                <c:pt idx="66">
                  <c:v>605</c:v>
                </c:pt>
                <c:pt idx="67">
                  <c:v>605</c:v>
                </c:pt>
                <c:pt idx="68">
                  <c:v>605</c:v>
                </c:pt>
                <c:pt idx="69">
                  <c:v>439</c:v>
                </c:pt>
                <c:pt idx="70">
                  <c:v>439</c:v>
                </c:pt>
                <c:pt idx="71">
                  <c:v>439</c:v>
                </c:pt>
                <c:pt idx="72">
                  <c:v>439</c:v>
                </c:pt>
                <c:pt idx="73">
                  <c:v>439</c:v>
                </c:pt>
                <c:pt idx="74">
                  <c:v>439</c:v>
                </c:pt>
                <c:pt idx="75">
                  <c:v>271</c:v>
                </c:pt>
                <c:pt idx="76">
                  <c:v>271</c:v>
                </c:pt>
                <c:pt idx="77">
                  <c:v>271</c:v>
                </c:pt>
                <c:pt idx="78">
                  <c:v>271</c:v>
                </c:pt>
                <c:pt idx="79">
                  <c:v>271</c:v>
                </c:pt>
                <c:pt idx="80">
                  <c:v>271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F36-45A6-A785-77AC9E3C2BA3}"/>
            </c:ext>
          </c:extLst>
        </c:ser>
        <c:ser>
          <c:idx val="4"/>
          <c:order val="4"/>
          <c:tx>
            <c:strRef>
              <c:f>Total!$A$7</c:f>
              <c:strCache>
                <c:ptCount val="1"/>
                <c:pt idx="0">
                  <c:v>ΝΟΤΙΟ PHS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numRef>
              <c:f>Total!$E$2:$CS$2</c:f>
              <c:numCache>
                <c:formatCode>[$-409]mmm/yy;@</c:formatCode>
                <c:ptCount val="93"/>
                <c:pt idx="0">
                  <c:v>46113</c:v>
                </c:pt>
                <c:pt idx="1">
                  <c:v>46143</c:v>
                </c:pt>
                <c:pt idx="2">
                  <c:v>46174</c:v>
                </c:pt>
                <c:pt idx="3">
                  <c:v>46204</c:v>
                </c:pt>
                <c:pt idx="4">
                  <c:v>46235</c:v>
                </c:pt>
                <c:pt idx="5">
                  <c:v>46266</c:v>
                </c:pt>
                <c:pt idx="6">
                  <c:v>46296</c:v>
                </c:pt>
                <c:pt idx="7">
                  <c:v>46327</c:v>
                </c:pt>
                <c:pt idx="8">
                  <c:v>46357</c:v>
                </c:pt>
                <c:pt idx="9">
                  <c:v>46388</c:v>
                </c:pt>
                <c:pt idx="10">
                  <c:v>46419</c:v>
                </c:pt>
                <c:pt idx="11">
                  <c:v>46447</c:v>
                </c:pt>
                <c:pt idx="12">
                  <c:v>46478</c:v>
                </c:pt>
                <c:pt idx="13">
                  <c:v>46508</c:v>
                </c:pt>
                <c:pt idx="14">
                  <c:v>46539</c:v>
                </c:pt>
                <c:pt idx="15">
                  <c:v>46569</c:v>
                </c:pt>
                <c:pt idx="16">
                  <c:v>46600</c:v>
                </c:pt>
                <c:pt idx="17">
                  <c:v>46631</c:v>
                </c:pt>
                <c:pt idx="18">
                  <c:v>46661</c:v>
                </c:pt>
                <c:pt idx="19">
                  <c:v>46692</c:v>
                </c:pt>
                <c:pt idx="20">
                  <c:v>46722</c:v>
                </c:pt>
                <c:pt idx="21">
                  <c:v>46753</c:v>
                </c:pt>
                <c:pt idx="22">
                  <c:v>46784</c:v>
                </c:pt>
                <c:pt idx="23">
                  <c:v>46813</c:v>
                </c:pt>
                <c:pt idx="24">
                  <c:v>46844</c:v>
                </c:pt>
                <c:pt idx="25">
                  <c:v>46874</c:v>
                </c:pt>
                <c:pt idx="26">
                  <c:v>46905</c:v>
                </c:pt>
                <c:pt idx="27">
                  <c:v>46935</c:v>
                </c:pt>
                <c:pt idx="28">
                  <c:v>46966</c:v>
                </c:pt>
                <c:pt idx="29">
                  <c:v>46997</c:v>
                </c:pt>
                <c:pt idx="30">
                  <c:v>47027</c:v>
                </c:pt>
                <c:pt idx="31">
                  <c:v>47058</c:v>
                </c:pt>
                <c:pt idx="32">
                  <c:v>47088</c:v>
                </c:pt>
                <c:pt idx="33">
                  <c:v>47119</c:v>
                </c:pt>
                <c:pt idx="34">
                  <c:v>47150</c:v>
                </c:pt>
                <c:pt idx="35">
                  <c:v>47178</c:v>
                </c:pt>
                <c:pt idx="36">
                  <c:v>47209</c:v>
                </c:pt>
                <c:pt idx="37">
                  <c:v>47239</c:v>
                </c:pt>
                <c:pt idx="38">
                  <c:v>47270</c:v>
                </c:pt>
                <c:pt idx="39">
                  <c:v>47300</c:v>
                </c:pt>
                <c:pt idx="40">
                  <c:v>47331</c:v>
                </c:pt>
                <c:pt idx="41">
                  <c:v>47362</c:v>
                </c:pt>
                <c:pt idx="42">
                  <c:v>47392</c:v>
                </c:pt>
                <c:pt idx="43">
                  <c:v>47423</c:v>
                </c:pt>
                <c:pt idx="44">
                  <c:v>47453</c:v>
                </c:pt>
                <c:pt idx="45">
                  <c:v>47484</c:v>
                </c:pt>
                <c:pt idx="46">
                  <c:v>47515</c:v>
                </c:pt>
                <c:pt idx="47">
                  <c:v>47543</c:v>
                </c:pt>
                <c:pt idx="48">
                  <c:v>47574</c:v>
                </c:pt>
                <c:pt idx="49">
                  <c:v>47604</c:v>
                </c:pt>
                <c:pt idx="50">
                  <c:v>47635</c:v>
                </c:pt>
                <c:pt idx="51">
                  <c:v>47665</c:v>
                </c:pt>
                <c:pt idx="52">
                  <c:v>47696</c:v>
                </c:pt>
                <c:pt idx="53">
                  <c:v>47727</c:v>
                </c:pt>
                <c:pt idx="54">
                  <c:v>47757</c:v>
                </c:pt>
                <c:pt idx="55">
                  <c:v>47788</c:v>
                </c:pt>
                <c:pt idx="56">
                  <c:v>47818</c:v>
                </c:pt>
                <c:pt idx="57">
                  <c:v>47849</c:v>
                </c:pt>
                <c:pt idx="58">
                  <c:v>47880</c:v>
                </c:pt>
                <c:pt idx="59">
                  <c:v>47908</c:v>
                </c:pt>
                <c:pt idx="60">
                  <c:v>47939</c:v>
                </c:pt>
                <c:pt idx="61">
                  <c:v>47969</c:v>
                </c:pt>
                <c:pt idx="62">
                  <c:v>48000</c:v>
                </c:pt>
                <c:pt idx="63">
                  <c:v>48030</c:v>
                </c:pt>
                <c:pt idx="64">
                  <c:v>48061</c:v>
                </c:pt>
                <c:pt idx="65">
                  <c:v>48092</c:v>
                </c:pt>
                <c:pt idx="66">
                  <c:v>48122</c:v>
                </c:pt>
                <c:pt idx="67">
                  <c:v>48153</c:v>
                </c:pt>
                <c:pt idx="68">
                  <c:v>48183</c:v>
                </c:pt>
                <c:pt idx="69">
                  <c:v>48214</c:v>
                </c:pt>
                <c:pt idx="70">
                  <c:v>48245</c:v>
                </c:pt>
                <c:pt idx="71">
                  <c:v>48274</c:v>
                </c:pt>
                <c:pt idx="72">
                  <c:v>48305</c:v>
                </c:pt>
                <c:pt idx="73">
                  <c:v>48335</c:v>
                </c:pt>
                <c:pt idx="74">
                  <c:v>48366</c:v>
                </c:pt>
                <c:pt idx="75">
                  <c:v>48396</c:v>
                </c:pt>
                <c:pt idx="76">
                  <c:v>48427</c:v>
                </c:pt>
                <c:pt idx="77">
                  <c:v>48458</c:v>
                </c:pt>
                <c:pt idx="78">
                  <c:v>48488</c:v>
                </c:pt>
                <c:pt idx="79">
                  <c:v>48519</c:v>
                </c:pt>
                <c:pt idx="80">
                  <c:v>48549</c:v>
                </c:pt>
                <c:pt idx="81">
                  <c:v>48580</c:v>
                </c:pt>
                <c:pt idx="82">
                  <c:v>48611</c:v>
                </c:pt>
                <c:pt idx="83">
                  <c:v>48639</c:v>
                </c:pt>
                <c:pt idx="84">
                  <c:v>48670</c:v>
                </c:pt>
                <c:pt idx="85">
                  <c:v>48700</c:v>
                </c:pt>
                <c:pt idx="86">
                  <c:v>48731</c:v>
                </c:pt>
                <c:pt idx="87">
                  <c:v>48761</c:v>
                </c:pt>
                <c:pt idx="88">
                  <c:v>48792</c:v>
                </c:pt>
                <c:pt idx="89">
                  <c:v>48823</c:v>
                </c:pt>
                <c:pt idx="90">
                  <c:v>48853</c:v>
                </c:pt>
                <c:pt idx="91">
                  <c:v>48884</c:v>
                </c:pt>
                <c:pt idx="92">
                  <c:v>48914</c:v>
                </c:pt>
              </c:numCache>
            </c:numRef>
          </c:cat>
          <c:val>
            <c:numRef>
              <c:f>Total!$E$7:$CS$7</c:f>
              <c:numCache>
                <c:formatCode>General</c:formatCode>
                <c:ptCount val="9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166</c:v>
                </c:pt>
                <c:pt idx="28">
                  <c:v>166</c:v>
                </c:pt>
                <c:pt idx="29">
                  <c:v>166</c:v>
                </c:pt>
                <c:pt idx="30">
                  <c:v>166</c:v>
                </c:pt>
                <c:pt idx="31">
                  <c:v>166</c:v>
                </c:pt>
                <c:pt idx="32">
                  <c:v>166</c:v>
                </c:pt>
                <c:pt idx="33">
                  <c:v>493</c:v>
                </c:pt>
                <c:pt idx="34">
                  <c:v>493</c:v>
                </c:pt>
                <c:pt idx="35">
                  <c:v>493</c:v>
                </c:pt>
                <c:pt idx="36">
                  <c:v>493</c:v>
                </c:pt>
                <c:pt idx="37">
                  <c:v>493</c:v>
                </c:pt>
                <c:pt idx="38">
                  <c:v>493</c:v>
                </c:pt>
                <c:pt idx="39">
                  <c:v>730</c:v>
                </c:pt>
                <c:pt idx="40">
                  <c:v>730</c:v>
                </c:pt>
                <c:pt idx="41">
                  <c:v>730</c:v>
                </c:pt>
                <c:pt idx="42">
                  <c:v>730</c:v>
                </c:pt>
                <c:pt idx="43">
                  <c:v>730</c:v>
                </c:pt>
                <c:pt idx="44">
                  <c:v>730</c:v>
                </c:pt>
                <c:pt idx="45">
                  <c:v>857</c:v>
                </c:pt>
                <c:pt idx="46">
                  <c:v>857</c:v>
                </c:pt>
                <c:pt idx="47">
                  <c:v>857</c:v>
                </c:pt>
                <c:pt idx="48">
                  <c:v>857</c:v>
                </c:pt>
                <c:pt idx="49">
                  <c:v>857</c:v>
                </c:pt>
                <c:pt idx="50">
                  <c:v>857</c:v>
                </c:pt>
                <c:pt idx="51">
                  <c:v>930</c:v>
                </c:pt>
                <c:pt idx="52">
                  <c:v>930</c:v>
                </c:pt>
                <c:pt idx="53">
                  <c:v>930</c:v>
                </c:pt>
                <c:pt idx="54">
                  <c:v>930</c:v>
                </c:pt>
                <c:pt idx="55">
                  <c:v>930</c:v>
                </c:pt>
                <c:pt idx="56">
                  <c:v>930</c:v>
                </c:pt>
                <c:pt idx="57">
                  <c:v>860</c:v>
                </c:pt>
                <c:pt idx="58">
                  <c:v>860</c:v>
                </c:pt>
                <c:pt idx="59">
                  <c:v>860</c:v>
                </c:pt>
                <c:pt idx="60">
                  <c:v>860</c:v>
                </c:pt>
                <c:pt idx="61">
                  <c:v>860</c:v>
                </c:pt>
                <c:pt idx="62">
                  <c:v>860</c:v>
                </c:pt>
                <c:pt idx="63">
                  <c:v>723</c:v>
                </c:pt>
                <c:pt idx="64">
                  <c:v>723</c:v>
                </c:pt>
                <c:pt idx="65">
                  <c:v>723</c:v>
                </c:pt>
                <c:pt idx="66">
                  <c:v>723</c:v>
                </c:pt>
                <c:pt idx="67">
                  <c:v>723</c:v>
                </c:pt>
                <c:pt idx="68">
                  <c:v>723</c:v>
                </c:pt>
                <c:pt idx="69">
                  <c:v>605</c:v>
                </c:pt>
                <c:pt idx="70">
                  <c:v>605</c:v>
                </c:pt>
                <c:pt idx="71">
                  <c:v>605</c:v>
                </c:pt>
                <c:pt idx="72">
                  <c:v>605</c:v>
                </c:pt>
                <c:pt idx="73">
                  <c:v>605</c:v>
                </c:pt>
                <c:pt idx="74">
                  <c:v>605</c:v>
                </c:pt>
                <c:pt idx="75">
                  <c:v>439</c:v>
                </c:pt>
                <c:pt idx="76">
                  <c:v>439</c:v>
                </c:pt>
                <c:pt idx="77">
                  <c:v>439</c:v>
                </c:pt>
                <c:pt idx="78">
                  <c:v>439</c:v>
                </c:pt>
                <c:pt idx="79">
                  <c:v>439</c:v>
                </c:pt>
                <c:pt idx="80">
                  <c:v>439</c:v>
                </c:pt>
                <c:pt idx="81">
                  <c:v>271</c:v>
                </c:pt>
                <c:pt idx="82">
                  <c:v>271</c:v>
                </c:pt>
                <c:pt idx="83">
                  <c:v>271</c:v>
                </c:pt>
                <c:pt idx="84">
                  <c:v>271</c:v>
                </c:pt>
                <c:pt idx="85">
                  <c:v>271</c:v>
                </c:pt>
                <c:pt idx="86">
                  <c:v>271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36-45A6-A785-77AC9E3C2BA3}"/>
            </c:ext>
          </c:extLst>
        </c:ser>
        <c:ser>
          <c:idx val="5"/>
          <c:order val="5"/>
          <c:tx>
            <c:strRef>
              <c:f>Total!$A$8</c:f>
              <c:strCache>
                <c:ptCount val="1"/>
                <c:pt idx="0">
                  <c:v>ΣΥΓΧΡΟΝΟΙ ΠΥΚΝΩΤΕΣ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numRef>
              <c:f>Total!$E$2:$CS$2</c:f>
              <c:numCache>
                <c:formatCode>[$-409]mmm/yy;@</c:formatCode>
                <c:ptCount val="93"/>
                <c:pt idx="0">
                  <c:v>46113</c:v>
                </c:pt>
                <c:pt idx="1">
                  <c:v>46143</c:v>
                </c:pt>
                <c:pt idx="2">
                  <c:v>46174</c:v>
                </c:pt>
                <c:pt idx="3">
                  <c:v>46204</c:v>
                </c:pt>
                <c:pt idx="4">
                  <c:v>46235</c:v>
                </c:pt>
                <c:pt idx="5">
                  <c:v>46266</c:v>
                </c:pt>
                <c:pt idx="6">
                  <c:v>46296</c:v>
                </c:pt>
                <c:pt idx="7">
                  <c:v>46327</c:v>
                </c:pt>
                <c:pt idx="8">
                  <c:v>46357</c:v>
                </c:pt>
                <c:pt idx="9">
                  <c:v>46388</c:v>
                </c:pt>
                <c:pt idx="10">
                  <c:v>46419</c:v>
                </c:pt>
                <c:pt idx="11">
                  <c:v>46447</c:v>
                </c:pt>
                <c:pt idx="12">
                  <c:v>46478</c:v>
                </c:pt>
                <c:pt idx="13">
                  <c:v>46508</c:v>
                </c:pt>
                <c:pt idx="14">
                  <c:v>46539</c:v>
                </c:pt>
                <c:pt idx="15">
                  <c:v>46569</c:v>
                </c:pt>
                <c:pt idx="16">
                  <c:v>46600</c:v>
                </c:pt>
                <c:pt idx="17">
                  <c:v>46631</c:v>
                </c:pt>
                <c:pt idx="18">
                  <c:v>46661</c:v>
                </c:pt>
                <c:pt idx="19">
                  <c:v>46692</c:v>
                </c:pt>
                <c:pt idx="20">
                  <c:v>46722</c:v>
                </c:pt>
                <c:pt idx="21">
                  <c:v>46753</c:v>
                </c:pt>
                <c:pt idx="22">
                  <c:v>46784</c:v>
                </c:pt>
                <c:pt idx="23">
                  <c:v>46813</c:v>
                </c:pt>
                <c:pt idx="24">
                  <c:v>46844</c:v>
                </c:pt>
                <c:pt idx="25">
                  <c:v>46874</c:v>
                </c:pt>
                <c:pt idx="26">
                  <c:v>46905</c:v>
                </c:pt>
                <c:pt idx="27">
                  <c:v>46935</c:v>
                </c:pt>
                <c:pt idx="28">
                  <c:v>46966</c:v>
                </c:pt>
                <c:pt idx="29">
                  <c:v>46997</c:v>
                </c:pt>
                <c:pt idx="30">
                  <c:v>47027</c:v>
                </c:pt>
                <c:pt idx="31">
                  <c:v>47058</c:v>
                </c:pt>
                <c:pt idx="32">
                  <c:v>47088</c:v>
                </c:pt>
                <c:pt idx="33">
                  <c:v>47119</c:v>
                </c:pt>
                <c:pt idx="34">
                  <c:v>47150</c:v>
                </c:pt>
                <c:pt idx="35">
                  <c:v>47178</c:v>
                </c:pt>
                <c:pt idx="36">
                  <c:v>47209</c:v>
                </c:pt>
                <c:pt idx="37">
                  <c:v>47239</c:v>
                </c:pt>
                <c:pt idx="38">
                  <c:v>47270</c:v>
                </c:pt>
                <c:pt idx="39">
                  <c:v>47300</c:v>
                </c:pt>
                <c:pt idx="40">
                  <c:v>47331</c:v>
                </c:pt>
                <c:pt idx="41">
                  <c:v>47362</c:v>
                </c:pt>
                <c:pt idx="42">
                  <c:v>47392</c:v>
                </c:pt>
                <c:pt idx="43">
                  <c:v>47423</c:v>
                </c:pt>
                <c:pt idx="44">
                  <c:v>47453</c:v>
                </c:pt>
                <c:pt idx="45">
                  <c:v>47484</c:v>
                </c:pt>
                <c:pt idx="46">
                  <c:v>47515</c:v>
                </c:pt>
                <c:pt idx="47">
                  <c:v>47543</c:v>
                </c:pt>
                <c:pt idx="48">
                  <c:v>47574</c:v>
                </c:pt>
                <c:pt idx="49">
                  <c:v>47604</c:v>
                </c:pt>
                <c:pt idx="50">
                  <c:v>47635</c:v>
                </c:pt>
                <c:pt idx="51">
                  <c:v>47665</c:v>
                </c:pt>
                <c:pt idx="52">
                  <c:v>47696</c:v>
                </c:pt>
                <c:pt idx="53">
                  <c:v>47727</c:v>
                </c:pt>
                <c:pt idx="54">
                  <c:v>47757</c:v>
                </c:pt>
                <c:pt idx="55">
                  <c:v>47788</c:v>
                </c:pt>
                <c:pt idx="56">
                  <c:v>47818</c:v>
                </c:pt>
                <c:pt idx="57">
                  <c:v>47849</c:v>
                </c:pt>
                <c:pt idx="58">
                  <c:v>47880</c:v>
                </c:pt>
                <c:pt idx="59">
                  <c:v>47908</c:v>
                </c:pt>
                <c:pt idx="60">
                  <c:v>47939</c:v>
                </c:pt>
                <c:pt idx="61">
                  <c:v>47969</c:v>
                </c:pt>
                <c:pt idx="62">
                  <c:v>48000</c:v>
                </c:pt>
                <c:pt idx="63">
                  <c:v>48030</c:v>
                </c:pt>
                <c:pt idx="64">
                  <c:v>48061</c:v>
                </c:pt>
                <c:pt idx="65">
                  <c:v>48092</c:v>
                </c:pt>
                <c:pt idx="66">
                  <c:v>48122</c:v>
                </c:pt>
                <c:pt idx="67">
                  <c:v>48153</c:v>
                </c:pt>
                <c:pt idx="68">
                  <c:v>48183</c:v>
                </c:pt>
                <c:pt idx="69">
                  <c:v>48214</c:v>
                </c:pt>
                <c:pt idx="70">
                  <c:v>48245</c:v>
                </c:pt>
                <c:pt idx="71">
                  <c:v>48274</c:v>
                </c:pt>
                <c:pt idx="72">
                  <c:v>48305</c:v>
                </c:pt>
                <c:pt idx="73">
                  <c:v>48335</c:v>
                </c:pt>
                <c:pt idx="74">
                  <c:v>48366</c:v>
                </c:pt>
                <c:pt idx="75">
                  <c:v>48396</c:v>
                </c:pt>
                <c:pt idx="76">
                  <c:v>48427</c:v>
                </c:pt>
                <c:pt idx="77">
                  <c:v>48458</c:v>
                </c:pt>
                <c:pt idx="78">
                  <c:v>48488</c:v>
                </c:pt>
                <c:pt idx="79">
                  <c:v>48519</c:v>
                </c:pt>
                <c:pt idx="80">
                  <c:v>48549</c:v>
                </c:pt>
                <c:pt idx="81">
                  <c:v>48580</c:v>
                </c:pt>
                <c:pt idx="82">
                  <c:v>48611</c:v>
                </c:pt>
                <c:pt idx="83">
                  <c:v>48639</c:v>
                </c:pt>
                <c:pt idx="84">
                  <c:v>48670</c:v>
                </c:pt>
                <c:pt idx="85">
                  <c:v>48700</c:v>
                </c:pt>
                <c:pt idx="86">
                  <c:v>48731</c:v>
                </c:pt>
                <c:pt idx="87">
                  <c:v>48761</c:v>
                </c:pt>
                <c:pt idx="88">
                  <c:v>48792</c:v>
                </c:pt>
                <c:pt idx="89">
                  <c:v>48823</c:v>
                </c:pt>
                <c:pt idx="90">
                  <c:v>48853</c:v>
                </c:pt>
                <c:pt idx="91">
                  <c:v>48884</c:v>
                </c:pt>
                <c:pt idx="92">
                  <c:v>48914</c:v>
                </c:pt>
              </c:numCache>
            </c:numRef>
          </c:cat>
          <c:val>
            <c:numRef>
              <c:f>Total!$E$8:$CS$8</c:f>
              <c:numCache>
                <c:formatCode>General</c:formatCode>
                <c:ptCount val="9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11</c:v>
                </c:pt>
                <c:pt idx="10">
                  <c:v>11</c:v>
                </c:pt>
                <c:pt idx="11">
                  <c:v>11</c:v>
                </c:pt>
                <c:pt idx="12">
                  <c:v>11</c:v>
                </c:pt>
                <c:pt idx="13">
                  <c:v>22</c:v>
                </c:pt>
                <c:pt idx="14">
                  <c:v>33</c:v>
                </c:pt>
                <c:pt idx="15">
                  <c:v>55</c:v>
                </c:pt>
                <c:pt idx="16">
                  <c:v>77</c:v>
                </c:pt>
                <c:pt idx="17">
                  <c:v>77</c:v>
                </c:pt>
                <c:pt idx="18">
                  <c:v>77</c:v>
                </c:pt>
                <c:pt idx="19">
                  <c:v>77</c:v>
                </c:pt>
                <c:pt idx="20">
                  <c:v>55</c:v>
                </c:pt>
                <c:pt idx="21">
                  <c:v>44</c:v>
                </c:pt>
                <c:pt idx="22">
                  <c:v>44</c:v>
                </c:pt>
                <c:pt idx="23">
                  <c:v>33</c:v>
                </c:pt>
                <c:pt idx="24">
                  <c:v>33</c:v>
                </c:pt>
                <c:pt idx="25">
                  <c:v>22</c:v>
                </c:pt>
                <c:pt idx="26">
                  <c:v>22</c:v>
                </c:pt>
                <c:pt idx="27">
                  <c:v>11</c:v>
                </c:pt>
                <c:pt idx="28">
                  <c:v>11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F36-45A6-A785-77AC9E3C2BA3}"/>
            </c:ext>
          </c:extLst>
        </c:ser>
        <c:ser>
          <c:idx val="6"/>
          <c:order val="6"/>
          <c:tx>
            <c:strRef>
              <c:f>Total!$A$9</c:f>
              <c:strCache>
                <c:ptCount val="1"/>
                <c:pt idx="0">
                  <c:v>DATACENTER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cat>
            <c:numRef>
              <c:f>Total!$E$2:$CS$2</c:f>
              <c:numCache>
                <c:formatCode>[$-409]mmm/yy;@</c:formatCode>
                <c:ptCount val="93"/>
                <c:pt idx="0">
                  <c:v>46113</c:v>
                </c:pt>
                <c:pt idx="1">
                  <c:v>46143</c:v>
                </c:pt>
                <c:pt idx="2">
                  <c:v>46174</c:v>
                </c:pt>
                <c:pt idx="3">
                  <c:v>46204</c:v>
                </c:pt>
                <c:pt idx="4">
                  <c:v>46235</c:v>
                </c:pt>
                <c:pt idx="5">
                  <c:v>46266</c:v>
                </c:pt>
                <c:pt idx="6">
                  <c:v>46296</c:v>
                </c:pt>
                <c:pt idx="7">
                  <c:v>46327</c:v>
                </c:pt>
                <c:pt idx="8">
                  <c:v>46357</c:v>
                </c:pt>
                <c:pt idx="9">
                  <c:v>46388</c:v>
                </c:pt>
                <c:pt idx="10">
                  <c:v>46419</c:v>
                </c:pt>
                <c:pt idx="11">
                  <c:v>46447</c:v>
                </c:pt>
                <c:pt idx="12">
                  <c:v>46478</c:v>
                </c:pt>
                <c:pt idx="13">
                  <c:v>46508</c:v>
                </c:pt>
                <c:pt idx="14">
                  <c:v>46539</c:v>
                </c:pt>
                <c:pt idx="15">
                  <c:v>46569</c:v>
                </c:pt>
                <c:pt idx="16">
                  <c:v>46600</c:v>
                </c:pt>
                <c:pt idx="17">
                  <c:v>46631</c:v>
                </c:pt>
                <c:pt idx="18">
                  <c:v>46661</c:v>
                </c:pt>
                <c:pt idx="19">
                  <c:v>46692</c:v>
                </c:pt>
                <c:pt idx="20">
                  <c:v>46722</c:v>
                </c:pt>
                <c:pt idx="21">
                  <c:v>46753</c:v>
                </c:pt>
                <c:pt idx="22">
                  <c:v>46784</c:v>
                </c:pt>
                <c:pt idx="23">
                  <c:v>46813</c:v>
                </c:pt>
                <c:pt idx="24">
                  <c:v>46844</c:v>
                </c:pt>
                <c:pt idx="25">
                  <c:v>46874</c:v>
                </c:pt>
                <c:pt idx="26">
                  <c:v>46905</c:v>
                </c:pt>
                <c:pt idx="27">
                  <c:v>46935</c:v>
                </c:pt>
                <c:pt idx="28">
                  <c:v>46966</c:v>
                </c:pt>
                <c:pt idx="29">
                  <c:v>46997</c:v>
                </c:pt>
                <c:pt idx="30">
                  <c:v>47027</c:v>
                </c:pt>
                <c:pt idx="31">
                  <c:v>47058</c:v>
                </c:pt>
                <c:pt idx="32">
                  <c:v>47088</c:v>
                </c:pt>
                <c:pt idx="33">
                  <c:v>47119</c:v>
                </c:pt>
                <c:pt idx="34">
                  <c:v>47150</c:v>
                </c:pt>
                <c:pt idx="35">
                  <c:v>47178</c:v>
                </c:pt>
                <c:pt idx="36">
                  <c:v>47209</c:v>
                </c:pt>
                <c:pt idx="37">
                  <c:v>47239</c:v>
                </c:pt>
                <c:pt idx="38">
                  <c:v>47270</c:v>
                </c:pt>
                <c:pt idx="39">
                  <c:v>47300</c:v>
                </c:pt>
                <c:pt idx="40">
                  <c:v>47331</c:v>
                </c:pt>
                <c:pt idx="41">
                  <c:v>47362</c:v>
                </c:pt>
                <c:pt idx="42">
                  <c:v>47392</c:v>
                </c:pt>
                <c:pt idx="43">
                  <c:v>47423</c:v>
                </c:pt>
                <c:pt idx="44">
                  <c:v>47453</c:v>
                </c:pt>
                <c:pt idx="45">
                  <c:v>47484</c:v>
                </c:pt>
                <c:pt idx="46">
                  <c:v>47515</c:v>
                </c:pt>
                <c:pt idx="47">
                  <c:v>47543</c:v>
                </c:pt>
                <c:pt idx="48">
                  <c:v>47574</c:v>
                </c:pt>
                <c:pt idx="49">
                  <c:v>47604</c:v>
                </c:pt>
                <c:pt idx="50">
                  <c:v>47635</c:v>
                </c:pt>
                <c:pt idx="51">
                  <c:v>47665</c:v>
                </c:pt>
                <c:pt idx="52">
                  <c:v>47696</c:v>
                </c:pt>
                <c:pt idx="53">
                  <c:v>47727</c:v>
                </c:pt>
                <c:pt idx="54">
                  <c:v>47757</c:v>
                </c:pt>
                <c:pt idx="55">
                  <c:v>47788</c:v>
                </c:pt>
                <c:pt idx="56">
                  <c:v>47818</c:v>
                </c:pt>
                <c:pt idx="57">
                  <c:v>47849</c:v>
                </c:pt>
                <c:pt idx="58">
                  <c:v>47880</c:v>
                </c:pt>
                <c:pt idx="59">
                  <c:v>47908</c:v>
                </c:pt>
                <c:pt idx="60">
                  <c:v>47939</c:v>
                </c:pt>
                <c:pt idx="61">
                  <c:v>47969</c:v>
                </c:pt>
                <c:pt idx="62">
                  <c:v>48000</c:v>
                </c:pt>
                <c:pt idx="63">
                  <c:v>48030</c:v>
                </c:pt>
                <c:pt idx="64">
                  <c:v>48061</c:v>
                </c:pt>
                <c:pt idx="65">
                  <c:v>48092</c:v>
                </c:pt>
                <c:pt idx="66">
                  <c:v>48122</c:v>
                </c:pt>
                <c:pt idx="67">
                  <c:v>48153</c:v>
                </c:pt>
                <c:pt idx="68">
                  <c:v>48183</c:v>
                </c:pt>
                <c:pt idx="69">
                  <c:v>48214</c:v>
                </c:pt>
                <c:pt idx="70">
                  <c:v>48245</c:v>
                </c:pt>
                <c:pt idx="71">
                  <c:v>48274</c:v>
                </c:pt>
                <c:pt idx="72">
                  <c:v>48305</c:v>
                </c:pt>
                <c:pt idx="73">
                  <c:v>48335</c:v>
                </c:pt>
                <c:pt idx="74">
                  <c:v>48366</c:v>
                </c:pt>
                <c:pt idx="75">
                  <c:v>48396</c:v>
                </c:pt>
                <c:pt idx="76">
                  <c:v>48427</c:v>
                </c:pt>
                <c:pt idx="77">
                  <c:v>48458</c:v>
                </c:pt>
                <c:pt idx="78">
                  <c:v>48488</c:v>
                </c:pt>
                <c:pt idx="79">
                  <c:v>48519</c:v>
                </c:pt>
                <c:pt idx="80">
                  <c:v>48549</c:v>
                </c:pt>
                <c:pt idx="81">
                  <c:v>48580</c:v>
                </c:pt>
                <c:pt idx="82">
                  <c:v>48611</c:v>
                </c:pt>
                <c:pt idx="83">
                  <c:v>48639</c:v>
                </c:pt>
                <c:pt idx="84">
                  <c:v>48670</c:v>
                </c:pt>
                <c:pt idx="85">
                  <c:v>48700</c:v>
                </c:pt>
                <c:pt idx="86">
                  <c:v>48731</c:v>
                </c:pt>
                <c:pt idx="87">
                  <c:v>48761</c:v>
                </c:pt>
                <c:pt idx="88">
                  <c:v>48792</c:v>
                </c:pt>
                <c:pt idx="89">
                  <c:v>48823</c:v>
                </c:pt>
                <c:pt idx="90">
                  <c:v>48853</c:v>
                </c:pt>
                <c:pt idx="91">
                  <c:v>48884</c:v>
                </c:pt>
                <c:pt idx="92">
                  <c:v>48914</c:v>
                </c:pt>
              </c:numCache>
            </c:numRef>
          </c:cat>
          <c:val>
            <c:numRef>
              <c:f>Total!$E$9:$CS$9</c:f>
              <c:numCache>
                <c:formatCode>General</c:formatCode>
                <c:ptCount val="9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F36-45A6-A785-77AC9E3C2BA3}"/>
            </c:ext>
          </c:extLst>
        </c:ser>
        <c:ser>
          <c:idx val="7"/>
          <c:order val="7"/>
          <c:tx>
            <c:strRef>
              <c:f>Total!$A$10</c:f>
              <c:strCache>
                <c:ptCount val="1"/>
                <c:pt idx="0">
                  <c:v>DATACENTER (Phase 2)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cat>
            <c:numRef>
              <c:f>Total!$E$2:$CS$2</c:f>
              <c:numCache>
                <c:formatCode>[$-409]mmm/yy;@</c:formatCode>
                <c:ptCount val="93"/>
                <c:pt idx="0">
                  <c:v>46113</c:v>
                </c:pt>
                <c:pt idx="1">
                  <c:v>46143</c:v>
                </c:pt>
                <c:pt idx="2">
                  <c:v>46174</c:v>
                </c:pt>
                <c:pt idx="3">
                  <c:v>46204</c:v>
                </c:pt>
                <c:pt idx="4">
                  <c:v>46235</c:v>
                </c:pt>
                <c:pt idx="5">
                  <c:v>46266</c:v>
                </c:pt>
                <c:pt idx="6">
                  <c:v>46296</c:v>
                </c:pt>
                <c:pt idx="7">
                  <c:v>46327</c:v>
                </c:pt>
                <c:pt idx="8">
                  <c:v>46357</c:v>
                </c:pt>
                <c:pt idx="9">
                  <c:v>46388</c:v>
                </c:pt>
                <c:pt idx="10">
                  <c:v>46419</c:v>
                </c:pt>
                <c:pt idx="11">
                  <c:v>46447</c:v>
                </c:pt>
                <c:pt idx="12">
                  <c:v>46478</c:v>
                </c:pt>
                <c:pt idx="13">
                  <c:v>46508</c:v>
                </c:pt>
                <c:pt idx="14">
                  <c:v>46539</c:v>
                </c:pt>
                <c:pt idx="15">
                  <c:v>46569</c:v>
                </c:pt>
                <c:pt idx="16">
                  <c:v>46600</c:v>
                </c:pt>
                <c:pt idx="17">
                  <c:v>46631</c:v>
                </c:pt>
                <c:pt idx="18">
                  <c:v>46661</c:v>
                </c:pt>
                <c:pt idx="19">
                  <c:v>46692</c:v>
                </c:pt>
                <c:pt idx="20">
                  <c:v>46722</c:v>
                </c:pt>
                <c:pt idx="21">
                  <c:v>46753</c:v>
                </c:pt>
                <c:pt idx="22">
                  <c:v>46784</c:v>
                </c:pt>
                <c:pt idx="23">
                  <c:v>46813</c:v>
                </c:pt>
                <c:pt idx="24">
                  <c:v>46844</c:v>
                </c:pt>
                <c:pt idx="25">
                  <c:v>46874</c:v>
                </c:pt>
                <c:pt idx="26">
                  <c:v>46905</c:v>
                </c:pt>
                <c:pt idx="27">
                  <c:v>46935</c:v>
                </c:pt>
                <c:pt idx="28">
                  <c:v>46966</c:v>
                </c:pt>
                <c:pt idx="29">
                  <c:v>46997</c:v>
                </c:pt>
                <c:pt idx="30">
                  <c:v>47027</c:v>
                </c:pt>
                <c:pt idx="31">
                  <c:v>47058</c:v>
                </c:pt>
                <c:pt idx="32">
                  <c:v>47088</c:v>
                </c:pt>
                <c:pt idx="33">
                  <c:v>47119</c:v>
                </c:pt>
                <c:pt idx="34">
                  <c:v>47150</c:v>
                </c:pt>
                <c:pt idx="35">
                  <c:v>47178</c:v>
                </c:pt>
                <c:pt idx="36">
                  <c:v>47209</c:v>
                </c:pt>
                <c:pt idx="37">
                  <c:v>47239</c:v>
                </c:pt>
                <c:pt idx="38">
                  <c:v>47270</c:v>
                </c:pt>
                <c:pt idx="39">
                  <c:v>47300</c:v>
                </c:pt>
                <c:pt idx="40">
                  <c:v>47331</c:v>
                </c:pt>
                <c:pt idx="41">
                  <c:v>47362</c:v>
                </c:pt>
                <c:pt idx="42">
                  <c:v>47392</c:v>
                </c:pt>
                <c:pt idx="43">
                  <c:v>47423</c:v>
                </c:pt>
                <c:pt idx="44">
                  <c:v>47453</c:v>
                </c:pt>
                <c:pt idx="45">
                  <c:v>47484</c:v>
                </c:pt>
                <c:pt idx="46">
                  <c:v>47515</c:v>
                </c:pt>
                <c:pt idx="47">
                  <c:v>47543</c:v>
                </c:pt>
                <c:pt idx="48">
                  <c:v>47574</c:v>
                </c:pt>
                <c:pt idx="49">
                  <c:v>47604</c:v>
                </c:pt>
                <c:pt idx="50">
                  <c:v>47635</c:v>
                </c:pt>
                <c:pt idx="51">
                  <c:v>47665</c:v>
                </c:pt>
                <c:pt idx="52">
                  <c:v>47696</c:v>
                </c:pt>
                <c:pt idx="53">
                  <c:v>47727</c:v>
                </c:pt>
                <c:pt idx="54">
                  <c:v>47757</c:v>
                </c:pt>
                <c:pt idx="55">
                  <c:v>47788</c:v>
                </c:pt>
                <c:pt idx="56">
                  <c:v>47818</c:v>
                </c:pt>
                <c:pt idx="57">
                  <c:v>47849</c:v>
                </c:pt>
                <c:pt idx="58">
                  <c:v>47880</c:v>
                </c:pt>
                <c:pt idx="59">
                  <c:v>47908</c:v>
                </c:pt>
                <c:pt idx="60">
                  <c:v>47939</c:v>
                </c:pt>
                <c:pt idx="61">
                  <c:v>47969</c:v>
                </c:pt>
                <c:pt idx="62">
                  <c:v>48000</c:v>
                </c:pt>
                <c:pt idx="63">
                  <c:v>48030</c:v>
                </c:pt>
                <c:pt idx="64">
                  <c:v>48061</c:v>
                </c:pt>
                <c:pt idx="65">
                  <c:v>48092</c:v>
                </c:pt>
                <c:pt idx="66">
                  <c:v>48122</c:v>
                </c:pt>
                <c:pt idx="67">
                  <c:v>48153</c:v>
                </c:pt>
                <c:pt idx="68">
                  <c:v>48183</c:v>
                </c:pt>
                <c:pt idx="69">
                  <c:v>48214</c:v>
                </c:pt>
                <c:pt idx="70">
                  <c:v>48245</c:v>
                </c:pt>
                <c:pt idx="71">
                  <c:v>48274</c:v>
                </c:pt>
                <c:pt idx="72">
                  <c:v>48305</c:v>
                </c:pt>
                <c:pt idx="73">
                  <c:v>48335</c:v>
                </c:pt>
                <c:pt idx="74">
                  <c:v>48366</c:v>
                </c:pt>
                <c:pt idx="75">
                  <c:v>48396</c:v>
                </c:pt>
                <c:pt idx="76">
                  <c:v>48427</c:v>
                </c:pt>
                <c:pt idx="77">
                  <c:v>48458</c:v>
                </c:pt>
                <c:pt idx="78">
                  <c:v>48488</c:v>
                </c:pt>
                <c:pt idx="79">
                  <c:v>48519</c:v>
                </c:pt>
                <c:pt idx="80">
                  <c:v>48549</c:v>
                </c:pt>
                <c:pt idx="81">
                  <c:v>48580</c:v>
                </c:pt>
                <c:pt idx="82">
                  <c:v>48611</c:v>
                </c:pt>
                <c:pt idx="83">
                  <c:v>48639</c:v>
                </c:pt>
                <c:pt idx="84">
                  <c:v>48670</c:v>
                </c:pt>
                <c:pt idx="85">
                  <c:v>48700</c:v>
                </c:pt>
                <c:pt idx="86">
                  <c:v>48731</c:v>
                </c:pt>
                <c:pt idx="87">
                  <c:v>48761</c:v>
                </c:pt>
                <c:pt idx="88">
                  <c:v>48792</c:v>
                </c:pt>
                <c:pt idx="89">
                  <c:v>48823</c:v>
                </c:pt>
                <c:pt idx="90">
                  <c:v>48853</c:v>
                </c:pt>
                <c:pt idx="91">
                  <c:v>48884</c:v>
                </c:pt>
                <c:pt idx="92">
                  <c:v>48914</c:v>
                </c:pt>
              </c:numCache>
            </c:numRef>
          </c:cat>
          <c:val>
            <c:numRef>
              <c:f>Total!$E$10:$CS$10</c:f>
              <c:numCache>
                <c:formatCode>General</c:formatCode>
                <c:ptCount val="9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F36-45A6-A785-77AC9E3C2BA3}"/>
            </c:ext>
          </c:extLst>
        </c:ser>
        <c:ser>
          <c:idx val="8"/>
          <c:order val="8"/>
          <c:tx>
            <c:strRef>
              <c:f>Total!$A$11</c:f>
              <c:strCache>
                <c:ptCount val="1"/>
                <c:pt idx="0">
                  <c:v>DATACENTER (Phase 3)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cat>
            <c:numRef>
              <c:f>Total!$E$2:$CS$2</c:f>
              <c:numCache>
                <c:formatCode>[$-409]mmm/yy;@</c:formatCode>
                <c:ptCount val="93"/>
                <c:pt idx="0">
                  <c:v>46113</c:v>
                </c:pt>
                <c:pt idx="1">
                  <c:v>46143</c:v>
                </c:pt>
                <c:pt idx="2">
                  <c:v>46174</c:v>
                </c:pt>
                <c:pt idx="3">
                  <c:v>46204</c:v>
                </c:pt>
                <c:pt idx="4">
                  <c:v>46235</c:v>
                </c:pt>
                <c:pt idx="5">
                  <c:v>46266</c:v>
                </c:pt>
                <c:pt idx="6">
                  <c:v>46296</c:v>
                </c:pt>
                <c:pt idx="7">
                  <c:v>46327</c:v>
                </c:pt>
                <c:pt idx="8">
                  <c:v>46357</c:v>
                </c:pt>
                <c:pt idx="9">
                  <c:v>46388</c:v>
                </c:pt>
                <c:pt idx="10">
                  <c:v>46419</c:v>
                </c:pt>
                <c:pt idx="11">
                  <c:v>46447</c:v>
                </c:pt>
                <c:pt idx="12">
                  <c:v>46478</c:v>
                </c:pt>
                <c:pt idx="13">
                  <c:v>46508</c:v>
                </c:pt>
                <c:pt idx="14">
                  <c:v>46539</c:v>
                </c:pt>
                <c:pt idx="15">
                  <c:v>46569</c:v>
                </c:pt>
                <c:pt idx="16">
                  <c:v>46600</c:v>
                </c:pt>
                <c:pt idx="17">
                  <c:v>46631</c:v>
                </c:pt>
                <c:pt idx="18">
                  <c:v>46661</c:v>
                </c:pt>
                <c:pt idx="19">
                  <c:v>46692</c:v>
                </c:pt>
                <c:pt idx="20">
                  <c:v>46722</c:v>
                </c:pt>
                <c:pt idx="21">
                  <c:v>46753</c:v>
                </c:pt>
                <c:pt idx="22">
                  <c:v>46784</c:v>
                </c:pt>
                <c:pt idx="23">
                  <c:v>46813</c:v>
                </c:pt>
                <c:pt idx="24">
                  <c:v>46844</c:v>
                </c:pt>
                <c:pt idx="25">
                  <c:v>46874</c:v>
                </c:pt>
                <c:pt idx="26">
                  <c:v>46905</c:v>
                </c:pt>
                <c:pt idx="27">
                  <c:v>46935</c:v>
                </c:pt>
                <c:pt idx="28">
                  <c:v>46966</c:v>
                </c:pt>
                <c:pt idx="29">
                  <c:v>46997</c:v>
                </c:pt>
                <c:pt idx="30">
                  <c:v>47027</c:v>
                </c:pt>
                <c:pt idx="31">
                  <c:v>47058</c:v>
                </c:pt>
                <c:pt idx="32">
                  <c:v>47088</c:v>
                </c:pt>
                <c:pt idx="33">
                  <c:v>47119</c:v>
                </c:pt>
                <c:pt idx="34">
                  <c:v>47150</c:v>
                </c:pt>
                <c:pt idx="35">
                  <c:v>47178</c:v>
                </c:pt>
                <c:pt idx="36">
                  <c:v>47209</c:v>
                </c:pt>
                <c:pt idx="37">
                  <c:v>47239</c:v>
                </c:pt>
                <c:pt idx="38">
                  <c:v>47270</c:v>
                </c:pt>
                <c:pt idx="39">
                  <c:v>47300</c:v>
                </c:pt>
                <c:pt idx="40">
                  <c:v>47331</c:v>
                </c:pt>
                <c:pt idx="41">
                  <c:v>47362</c:v>
                </c:pt>
                <c:pt idx="42">
                  <c:v>47392</c:v>
                </c:pt>
                <c:pt idx="43">
                  <c:v>47423</c:v>
                </c:pt>
                <c:pt idx="44">
                  <c:v>47453</c:v>
                </c:pt>
                <c:pt idx="45">
                  <c:v>47484</c:v>
                </c:pt>
                <c:pt idx="46">
                  <c:v>47515</c:v>
                </c:pt>
                <c:pt idx="47">
                  <c:v>47543</c:v>
                </c:pt>
                <c:pt idx="48">
                  <c:v>47574</c:v>
                </c:pt>
                <c:pt idx="49">
                  <c:v>47604</c:v>
                </c:pt>
                <c:pt idx="50">
                  <c:v>47635</c:v>
                </c:pt>
                <c:pt idx="51">
                  <c:v>47665</c:v>
                </c:pt>
                <c:pt idx="52">
                  <c:v>47696</c:v>
                </c:pt>
                <c:pt idx="53">
                  <c:v>47727</c:v>
                </c:pt>
                <c:pt idx="54">
                  <c:v>47757</c:v>
                </c:pt>
                <c:pt idx="55">
                  <c:v>47788</c:v>
                </c:pt>
                <c:pt idx="56">
                  <c:v>47818</c:v>
                </c:pt>
                <c:pt idx="57">
                  <c:v>47849</c:v>
                </c:pt>
                <c:pt idx="58">
                  <c:v>47880</c:v>
                </c:pt>
                <c:pt idx="59">
                  <c:v>47908</c:v>
                </c:pt>
                <c:pt idx="60">
                  <c:v>47939</c:v>
                </c:pt>
                <c:pt idx="61">
                  <c:v>47969</c:v>
                </c:pt>
                <c:pt idx="62">
                  <c:v>48000</c:v>
                </c:pt>
                <c:pt idx="63">
                  <c:v>48030</c:v>
                </c:pt>
                <c:pt idx="64">
                  <c:v>48061</c:v>
                </c:pt>
                <c:pt idx="65">
                  <c:v>48092</c:v>
                </c:pt>
                <c:pt idx="66">
                  <c:v>48122</c:v>
                </c:pt>
                <c:pt idx="67">
                  <c:v>48153</c:v>
                </c:pt>
                <c:pt idx="68">
                  <c:v>48183</c:v>
                </c:pt>
                <c:pt idx="69">
                  <c:v>48214</c:v>
                </c:pt>
                <c:pt idx="70">
                  <c:v>48245</c:v>
                </c:pt>
                <c:pt idx="71">
                  <c:v>48274</c:v>
                </c:pt>
                <c:pt idx="72">
                  <c:v>48305</c:v>
                </c:pt>
                <c:pt idx="73">
                  <c:v>48335</c:v>
                </c:pt>
                <c:pt idx="74">
                  <c:v>48366</c:v>
                </c:pt>
                <c:pt idx="75">
                  <c:v>48396</c:v>
                </c:pt>
                <c:pt idx="76">
                  <c:v>48427</c:v>
                </c:pt>
                <c:pt idx="77">
                  <c:v>48458</c:v>
                </c:pt>
                <c:pt idx="78">
                  <c:v>48488</c:v>
                </c:pt>
                <c:pt idx="79">
                  <c:v>48519</c:v>
                </c:pt>
                <c:pt idx="80">
                  <c:v>48549</c:v>
                </c:pt>
                <c:pt idx="81">
                  <c:v>48580</c:v>
                </c:pt>
                <c:pt idx="82">
                  <c:v>48611</c:v>
                </c:pt>
                <c:pt idx="83">
                  <c:v>48639</c:v>
                </c:pt>
                <c:pt idx="84">
                  <c:v>48670</c:v>
                </c:pt>
                <c:pt idx="85">
                  <c:v>48700</c:v>
                </c:pt>
                <c:pt idx="86">
                  <c:v>48731</c:v>
                </c:pt>
                <c:pt idx="87">
                  <c:v>48761</c:v>
                </c:pt>
                <c:pt idx="88">
                  <c:v>48792</c:v>
                </c:pt>
                <c:pt idx="89">
                  <c:v>48823</c:v>
                </c:pt>
                <c:pt idx="90">
                  <c:v>48853</c:v>
                </c:pt>
                <c:pt idx="91">
                  <c:v>48884</c:v>
                </c:pt>
                <c:pt idx="92">
                  <c:v>48914</c:v>
                </c:pt>
              </c:numCache>
            </c:numRef>
          </c:cat>
          <c:val>
            <c:numRef>
              <c:f>Total!$E$11:$CS$11</c:f>
              <c:numCache>
                <c:formatCode>General</c:formatCode>
                <c:ptCount val="9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F36-45A6-A785-77AC9E3C2BA3}"/>
            </c:ext>
          </c:extLst>
        </c:ser>
        <c:ser>
          <c:idx val="9"/>
          <c:order val="9"/>
          <c:tx>
            <c:strRef>
              <c:f>Total!$A$12</c:f>
              <c:strCache>
                <c:ptCount val="1"/>
                <c:pt idx="0">
                  <c:v>ΤΗΛΕΘΕΡΜΑΝΣΕΙΣ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 w="25400">
              <a:noFill/>
            </a:ln>
            <a:effectLst/>
          </c:spPr>
          <c:val>
            <c:numRef>
              <c:f>Total!$E$12:$CS$12</c:f>
              <c:numCache>
                <c:formatCode>General</c:formatCode>
                <c:ptCount val="93"/>
                <c:pt idx="0">
                  <c:v>30</c:v>
                </c:pt>
                <c:pt idx="1">
                  <c:v>35</c:v>
                </c:pt>
                <c:pt idx="2">
                  <c:v>40</c:v>
                </c:pt>
                <c:pt idx="3">
                  <c:v>60</c:v>
                </c:pt>
                <c:pt idx="4">
                  <c:v>70</c:v>
                </c:pt>
                <c:pt idx="5">
                  <c:v>70</c:v>
                </c:pt>
                <c:pt idx="6">
                  <c:v>70</c:v>
                </c:pt>
                <c:pt idx="7">
                  <c:v>50</c:v>
                </c:pt>
                <c:pt idx="8">
                  <c:v>50</c:v>
                </c:pt>
                <c:pt idx="9">
                  <c:v>40</c:v>
                </c:pt>
                <c:pt idx="10">
                  <c:v>40</c:v>
                </c:pt>
                <c:pt idx="11">
                  <c:v>20</c:v>
                </c:pt>
                <c:pt idx="12">
                  <c:v>30</c:v>
                </c:pt>
                <c:pt idx="13">
                  <c:v>40</c:v>
                </c:pt>
                <c:pt idx="14">
                  <c:v>60</c:v>
                </c:pt>
                <c:pt idx="15">
                  <c:v>60</c:v>
                </c:pt>
                <c:pt idx="16">
                  <c:v>80</c:v>
                </c:pt>
                <c:pt idx="17">
                  <c:v>100</c:v>
                </c:pt>
                <c:pt idx="18">
                  <c:v>100</c:v>
                </c:pt>
                <c:pt idx="19">
                  <c:v>120</c:v>
                </c:pt>
                <c:pt idx="20">
                  <c:v>120</c:v>
                </c:pt>
                <c:pt idx="21">
                  <c:v>120</c:v>
                </c:pt>
                <c:pt idx="22">
                  <c:v>100</c:v>
                </c:pt>
                <c:pt idx="23">
                  <c:v>100</c:v>
                </c:pt>
                <c:pt idx="24">
                  <c:v>100</c:v>
                </c:pt>
                <c:pt idx="25">
                  <c:v>80</c:v>
                </c:pt>
                <c:pt idx="26">
                  <c:v>70</c:v>
                </c:pt>
                <c:pt idx="27">
                  <c:v>60</c:v>
                </c:pt>
                <c:pt idx="28">
                  <c:v>50</c:v>
                </c:pt>
                <c:pt idx="29">
                  <c:v>30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F36-45A6-A785-77AC9E3C2B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31196880"/>
        <c:axId val="831196520"/>
      </c:areaChart>
      <c:dateAx>
        <c:axId val="831196880"/>
        <c:scaling>
          <c:orientation val="minMax"/>
        </c:scaling>
        <c:delete val="0"/>
        <c:axPos val="b"/>
        <c:numFmt formatCode="[$-408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831196520"/>
        <c:crosses val="autoZero"/>
        <c:auto val="1"/>
        <c:lblOffset val="100"/>
        <c:baseTimeUnit val="months"/>
      </c:dateAx>
      <c:valAx>
        <c:axId val="831196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83119688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egendEntry>
        <c:idx val="6"/>
        <c:delete val="1"/>
      </c:legendEntry>
      <c:legendEntry>
        <c:idx val="7"/>
        <c:delete val="1"/>
      </c:legendEntry>
      <c:legendEntry>
        <c:idx val="8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l-G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3D33F93-9FD9-C2E1-380E-2D72678309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D08BC15E-225E-FD80-D7D4-2ADB80B1F4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1191F63-65C0-CD42-8DC4-90C1048E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D340-A1D1-4F19-9C7F-7D7F04DEB653}" type="datetimeFigureOut">
              <a:rPr lang="el-GR" smtClean="0"/>
              <a:t>28/7/2026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6933D14-213A-BAC7-A094-D1849C940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B15ABFE-AEF4-1E70-DC2B-3E971D854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E436-C764-4021-A997-2EE86F48C55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1377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A2D543-6A99-C6A8-6D50-4F571D297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D6C91A20-E0D0-5906-2EB9-BCDB38497B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4C2D12F-7FB8-50F1-BEDA-0B3ADFA21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D340-A1D1-4F19-9C7F-7D7F04DEB653}" type="datetimeFigureOut">
              <a:rPr lang="el-GR" smtClean="0"/>
              <a:t>28/7/2026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15B3B88-C0D7-BD18-97F9-3BC39B0D4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B72CE01-023E-A4E7-304E-AB779DE15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E436-C764-4021-A997-2EE86F48C55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2434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79197EB4-D2F3-9181-765E-A2E2807DB4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F2772A43-E759-C19F-154D-6B9AF02096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C327F60-2A85-EE7C-D01A-71D248628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D340-A1D1-4F19-9C7F-7D7F04DEB653}" type="datetimeFigureOut">
              <a:rPr lang="el-GR" smtClean="0"/>
              <a:t>28/7/2026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CCAAAE2-435C-C6F6-AC49-EA342CBBB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B33A5FE-FD09-5C1A-3EB6-992D05212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E436-C764-4021-A997-2EE86F48C55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3378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682E5F0E-730C-70F4-0421-02190A7C7F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7082" y="595611"/>
            <a:ext cx="11073370" cy="315407"/>
          </a:xfrm>
        </p:spPr>
        <p:txBody>
          <a:bodyPr wrap="square">
            <a:spAutoFit/>
          </a:bodyPr>
          <a:lstStyle>
            <a:lvl1pPr marL="0" indent="0">
              <a:buNone/>
              <a:defRPr sz="1600" baseline="0">
                <a:solidFill>
                  <a:schemeClr val="tx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subheading</a:t>
            </a:r>
            <a:endParaRPr lang="en-GB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C0AB1893-DBE8-C6EB-A40E-B0668C624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082" y="201289"/>
            <a:ext cx="11070736" cy="61330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GB" dirty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page heading</a:t>
            </a:r>
            <a:endParaRPr lang="en-GB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6A67F271-9921-63FB-09B9-CB910424FC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4182" y="5631553"/>
            <a:ext cx="11083637" cy="310896"/>
          </a:xfrm>
        </p:spPr>
        <p:txBody>
          <a:bodyPr anchor="b" anchorCtr="0">
            <a:normAutofit/>
          </a:bodyPr>
          <a:lstStyle>
            <a:lvl1pPr marL="103650" indent="-103650">
              <a:buNone/>
              <a:defRPr sz="705" i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[Footnote]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147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B1E2234-6978-8067-9CB8-405A854B3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3D05B22-33EB-F5A2-E83D-DD2510465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D5AC7D0-24E3-BF7B-B1F8-13C394C04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D340-A1D1-4F19-9C7F-7D7F04DEB653}" type="datetimeFigureOut">
              <a:rPr lang="el-GR" smtClean="0"/>
              <a:t>28/7/2026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5D2F9DB-579E-21AD-E14F-3F5E965CD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3A92162-9F1D-151A-9C40-D9880290F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E436-C764-4021-A997-2EE86F48C55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2201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A8EEAE2-0094-93F0-2FE9-DD6FFDC0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1D41B82-515D-14B9-4C48-2532D2A87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B36676C-166C-3ED1-54D2-62D2A81EA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D340-A1D1-4F19-9C7F-7D7F04DEB653}" type="datetimeFigureOut">
              <a:rPr lang="el-GR" smtClean="0"/>
              <a:t>28/7/2026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A9E2E2A-9BC4-B9E5-2AD8-ED3E77D8F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C6D34C8-1902-C6AF-032C-A81A8E0B7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E436-C764-4021-A997-2EE86F48C55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2833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E3E5A52-0085-9FEC-F8E8-AEC541200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061EC79-70AD-24DE-F7F3-9383B4F2CC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408C9B2-C33F-1226-98F8-62F7DBED47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F769C25D-C54A-B8DA-9533-28F84FF7F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D340-A1D1-4F19-9C7F-7D7F04DEB653}" type="datetimeFigureOut">
              <a:rPr lang="el-GR" smtClean="0"/>
              <a:t>28/7/2026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9766FE2-8AF3-489C-1F45-515D985A1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0117AFE2-C7E6-1437-1B7E-43CDBF10F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E436-C764-4021-A997-2EE86F48C55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0935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001572A-20D9-B408-44C0-0BB056E59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A50053B-95B9-F385-BE1B-940CF4D60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BA82A04-014D-F1F0-ABBB-6E7D8C999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93DA4A40-1143-36B5-B9FD-AFE5217A53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860A7F0-62A0-45AD-0B91-E50F4C2BD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646942D1-46CD-FC45-9C0F-798E59F0D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D340-A1D1-4F19-9C7F-7D7F04DEB653}" type="datetimeFigureOut">
              <a:rPr lang="el-GR" smtClean="0"/>
              <a:t>28/7/2026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8715927F-7D50-FDB3-F2D0-D5FB48524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BF63B6E2-28FF-D266-D329-C9953C8CE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E436-C764-4021-A997-2EE86F48C55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83337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87290F1-4967-BF8A-7297-870F5E524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65F65635-9917-B23B-DE96-5F4850EF6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D340-A1D1-4F19-9C7F-7D7F04DEB653}" type="datetimeFigureOut">
              <a:rPr lang="el-GR" smtClean="0"/>
              <a:t>28/7/2026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18E59B17-F4D5-65C1-360F-DEEDF046E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15B0F62-AD7D-BF17-24DA-3F328F815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E436-C764-4021-A997-2EE86F48C55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38102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97AC16FD-0A27-4878-35CB-F64A6B6B5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D340-A1D1-4F19-9C7F-7D7F04DEB653}" type="datetimeFigureOut">
              <a:rPr lang="el-GR" smtClean="0"/>
              <a:t>28/7/2026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F73AFABF-83D9-A016-16BC-024693836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508AA9E6-B12E-7F95-5973-5AFCBEB50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E436-C764-4021-A997-2EE86F48C55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0360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4F8EB77-46FF-6B35-D38A-787FCB8B4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D24D091-FD26-C895-EACA-8ED508897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A5413D98-E739-17E4-69AC-2099F6B36F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0A3F3D2-F5C9-6177-82CC-557E2C075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D340-A1D1-4F19-9C7F-7D7F04DEB653}" type="datetimeFigureOut">
              <a:rPr lang="el-GR" smtClean="0"/>
              <a:t>28/7/2026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C73E53F-F6E2-D359-0301-34CACCB93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9EF77DD-2AE7-406B-AB6A-FF2ED17F4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E436-C764-4021-A997-2EE86F48C55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954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C16BF8A-F8BD-38D4-3C28-42061717E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D18BD4BF-F605-C61A-4B70-7C01B858F6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F1094AF-3F76-99A2-ED63-4035C7063C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44A24A6-091B-AD40-7B64-EB749FAE9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4D340-A1D1-4F19-9C7F-7D7F04DEB653}" type="datetimeFigureOut">
              <a:rPr lang="el-GR" smtClean="0"/>
              <a:t>28/7/2026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522A49BB-FAA1-6E70-71F8-33CFC7208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422768E1-C4DE-23D7-CFFE-5BE412909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E436-C764-4021-A997-2EE86F48C55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5743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A78D59CD-CDBD-4B61-4D3E-E2275094A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9F48C5A8-651B-41FB-46B7-5D0753DC89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E1E6D37-0CD8-1DC9-4482-A96E11F8F8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B4D340-A1D1-4F19-9C7F-7D7F04DEB653}" type="datetimeFigureOut">
              <a:rPr lang="el-GR" smtClean="0"/>
              <a:t>28/7/2026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D89A1A9-3946-B922-A1B3-24E0795E1A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2B39DB0-C939-D5A1-DC68-6335A4A604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94E436-C764-4021-A997-2EE86F48C55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6736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3C713-1289-55F9-B0D4-4E948B585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91F233E2-75FF-38EF-40D5-781C295B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356" y="181869"/>
            <a:ext cx="11070736" cy="306687"/>
          </a:xfrm>
        </p:spPr>
        <p:txBody>
          <a:bodyPr/>
          <a:lstStyle/>
          <a:p>
            <a:r>
              <a:rPr lang="el-GR" sz="2200" dirty="0">
                <a:solidFill>
                  <a:srgbClr val="123B64"/>
                </a:solidFill>
                <a:latin typeface="+mn-lt"/>
                <a:ea typeface="+mn-ea"/>
                <a:cs typeface="+mn-cs"/>
                <a:sym typeface="Ping LCG Bold"/>
              </a:rPr>
              <a:t>Χαρτοφυλάκιο έργων της ΔΕΗ στην περιοχή</a:t>
            </a:r>
          </a:p>
        </p:txBody>
      </p:sp>
      <p:grpSp>
        <p:nvGrpSpPr>
          <p:cNvPr id="5" name="Ομάδα 4">
            <a:extLst>
              <a:ext uri="{FF2B5EF4-FFF2-40B4-BE49-F238E27FC236}">
                <a16:creationId xmlns:a16="http://schemas.microsoft.com/office/drawing/2014/main" id="{41FF3E62-8BE9-AEED-9880-18090A0AC516}"/>
              </a:ext>
            </a:extLst>
          </p:cNvPr>
          <p:cNvGrpSpPr/>
          <p:nvPr/>
        </p:nvGrpSpPr>
        <p:grpSpPr>
          <a:xfrm>
            <a:off x="474550" y="1298083"/>
            <a:ext cx="10643839" cy="522549"/>
            <a:chOff x="725695" y="1481121"/>
            <a:chExt cx="21287677" cy="1045098"/>
          </a:xfrm>
        </p:grpSpPr>
        <p:pic>
          <p:nvPicPr>
            <p:cNvPr id="13" name="Εικόνα 12">
              <a:extLst>
                <a:ext uri="{FF2B5EF4-FFF2-40B4-BE49-F238E27FC236}">
                  <a16:creationId xmlns:a16="http://schemas.microsoft.com/office/drawing/2014/main" id="{E5569C73-2FD1-9233-BC95-C1E54C053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82761" y="1481121"/>
              <a:ext cx="1149220" cy="1040916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7F3EA48-56E7-EA0A-3AAD-5F878EB3D66F}"/>
                </a:ext>
              </a:extLst>
            </p:cNvPr>
            <p:cNvSpPr txBox="1"/>
            <p:nvPr/>
          </p:nvSpPr>
          <p:spPr>
            <a:xfrm>
              <a:off x="4106699" y="1910665"/>
              <a:ext cx="1917834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400" dirty="0"/>
                <a:t>2.130 </a:t>
              </a:r>
              <a:r>
                <a:rPr lang="en-US" sz="1400" dirty="0"/>
                <a:t>MW</a:t>
              </a:r>
              <a:endParaRPr lang="el-GR" sz="14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8399C82-AE9B-9546-F581-C541ABBC0057}"/>
                </a:ext>
              </a:extLst>
            </p:cNvPr>
            <p:cNvSpPr txBox="1"/>
            <p:nvPr/>
          </p:nvSpPr>
          <p:spPr>
            <a:xfrm>
              <a:off x="8929025" y="1886913"/>
              <a:ext cx="2183932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+ 1.000</a:t>
              </a:r>
              <a:r>
                <a:rPr lang="el-GR" sz="1400" dirty="0"/>
                <a:t> </a:t>
              </a:r>
              <a:r>
                <a:rPr lang="en-US" sz="1400" dirty="0"/>
                <a:t>MW</a:t>
              </a:r>
              <a:endParaRPr lang="el-GR" sz="14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79FD0F8-833C-E655-ED7A-AE0786E477F0}"/>
                </a:ext>
              </a:extLst>
            </p:cNvPr>
            <p:cNvSpPr txBox="1"/>
            <p:nvPr/>
          </p:nvSpPr>
          <p:spPr>
            <a:xfrm>
              <a:off x="725695" y="1790195"/>
              <a:ext cx="1030796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PV’s</a:t>
              </a:r>
              <a:endParaRPr lang="el-GR" sz="1400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F2670C2-155E-FC40-2CB6-B61B0D6A9500}"/>
                </a:ext>
              </a:extLst>
            </p:cNvPr>
            <p:cNvSpPr txBox="1"/>
            <p:nvPr/>
          </p:nvSpPr>
          <p:spPr>
            <a:xfrm>
              <a:off x="13542876" y="1910397"/>
              <a:ext cx="2272034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Renewables</a:t>
              </a:r>
              <a:endParaRPr lang="el-GR" sz="1400" dirty="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16CD657-A23A-5DA8-1262-B53F452294A6}"/>
                </a:ext>
              </a:extLst>
            </p:cNvPr>
            <p:cNvSpPr txBox="1"/>
            <p:nvPr/>
          </p:nvSpPr>
          <p:spPr>
            <a:xfrm>
              <a:off x="20223778" y="1886913"/>
              <a:ext cx="1789594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50000"/>
                    </a:schemeClr>
                  </a:solidFill>
                </a:rPr>
                <a:t>2.000 M€</a:t>
              </a:r>
              <a:endParaRPr lang="el-GR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6" name="Ομάδα 5">
            <a:extLst>
              <a:ext uri="{FF2B5EF4-FFF2-40B4-BE49-F238E27FC236}">
                <a16:creationId xmlns:a16="http://schemas.microsoft.com/office/drawing/2014/main" id="{823BDE2C-9770-4E5B-C8EF-16CEE7F024DB}"/>
              </a:ext>
            </a:extLst>
          </p:cNvPr>
          <p:cNvGrpSpPr/>
          <p:nvPr/>
        </p:nvGrpSpPr>
        <p:grpSpPr>
          <a:xfrm>
            <a:off x="435181" y="1797655"/>
            <a:ext cx="10721584" cy="669880"/>
            <a:chOff x="670708" y="2385264"/>
            <a:chExt cx="21443168" cy="1339759"/>
          </a:xfrm>
        </p:grpSpPr>
        <p:pic>
          <p:nvPicPr>
            <p:cNvPr id="12" name="Εικόνα 11">
              <a:extLst>
                <a:ext uri="{FF2B5EF4-FFF2-40B4-BE49-F238E27FC236}">
                  <a16:creationId xmlns:a16="http://schemas.microsoft.com/office/drawing/2014/main" id="{0324C9F2-A46B-DE88-A9BE-7AB88DCE58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96624" y="2385264"/>
              <a:ext cx="1339759" cy="1339759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3456527-5F29-608B-BB3F-ED4E353E598A}"/>
                </a:ext>
              </a:extLst>
            </p:cNvPr>
            <p:cNvSpPr txBox="1"/>
            <p:nvPr/>
          </p:nvSpPr>
          <p:spPr>
            <a:xfrm>
              <a:off x="670708" y="2831186"/>
              <a:ext cx="1190070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BESS</a:t>
              </a:r>
              <a:endParaRPr lang="el-GR" sz="14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FA45A39-4E58-02B9-5E72-CAE20F6CC072}"/>
                </a:ext>
              </a:extLst>
            </p:cNvPr>
            <p:cNvSpPr txBox="1"/>
            <p:nvPr/>
          </p:nvSpPr>
          <p:spPr>
            <a:xfrm>
              <a:off x="4214368" y="2831186"/>
              <a:ext cx="1622882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150</a:t>
              </a:r>
              <a:r>
                <a:rPr lang="el-GR" sz="1400" dirty="0"/>
                <a:t> </a:t>
              </a:r>
              <a:r>
                <a:rPr lang="en-US" sz="1400" dirty="0"/>
                <a:t>MW</a:t>
              </a:r>
              <a:endParaRPr lang="el-GR" sz="14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335AFB5-7357-1227-B2B1-520ECEC5E1BB}"/>
                </a:ext>
              </a:extLst>
            </p:cNvPr>
            <p:cNvSpPr txBox="1"/>
            <p:nvPr/>
          </p:nvSpPr>
          <p:spPr>
            <a:xfrm>
              <a:off x="9057240" y="2843060"/>
              <a:ext cx="1888978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+ 250</a:t>
              </a:r>
              <a:r>
                <a:rPr lang="el-GR" sz="1400" dirty="0"/>
                <a:t> </a:t>
              </a:r>
              <a:r>
                <a:rPr lang="en-US" sz="1400" dirty="0"/>
                <a:t>MW</a:t>
              </a:r>
              <a:endParaRPr lang="el-GR" sz="1400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47C1030-89A4-2B6F-5ABC-0C76E309D741}"/>
                </a:ext>
              </a:extLst>
            </p:cNvPr>
            <p:cNvSpPr txBox="1"/>
            <p:nvPr/>
          </p:nvSpPr>
          <p:spPr>
            <a:xfrm>
              <a:off x="13252862" y="2821954"/>
              <a:ext cx="5047014" cy="615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Sort term Storage</a:t>
              </a:r>
              <a:endParaRPr lang="el-GR" sz="1400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1C21358-4861-CE73-2999-021A31544B18}"/>
                </a:ext>
              </a:extLst>
            </p:cNvPr>
            <p:cNvSpPr txBox="1"/>
            <p:nvPr/>
          </p:nvSpPr>
          <p:spPr>
            <a:xfrm>
              <a:off x="20619236" y="2831186"/>
              <a:ext cx="1494640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50000"/>
                    </a:schemeClr>
                  </a:solidFill>
                </a:rPr>
                <a:t>160 M€</a:t>
              </a:r>
              <a:endParaRPr lang="el-GR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8" name="Ομάδα 7">
            <a:extLst>
              <a:ext uri="{FF2B5EF4-FFF2-40B4-BE49-F238E27FC236}">
                <a16:creationId xmlns:a16="http://schemas.microsoft.com/office/drawing/2014/main" id="{D409FD34-D23E-9A87-87A2-BAAAAA38E9D2}"/>
              </a:ext>
            </a:extLst>
          </p:cNvPr>
          <p:cNvGrpSpPr/>
          <p:nvPr/>
        </p:nvGrpSpPr>
        <p:grpSpPr>
          <a:xfrm>
            <a:off x="463669" y="2477383"/>
            <a:ext cx="10654258" cy="438829"/>
            <a:chOff x="763309" y="3649718"/>
            <a:chExt cx="21308515" cy="87765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79AC754-007F-2243-17BE-990F6D328BD7}"/>
                </a:ext>
              </a:extLst>
            </p:cNvPr>
            <p:cNvSpPr txBox="1"/>
            <p:nvPr/>
          </p:nvSpPr>
          <p:spPr>
            <a:xfrm>
              <a:off x="763309" y="3911822"/>
              <a:ext cx="1032976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PHS</a:t>
              </a:r>
              <a:endParaRPr lang="el-GR" sz="1400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A6B8C51-0611-743B-5D2F-4630D047AA59}"/>
                </a:ext>
              </a:extLst>
            </p:cNvPr>
            <p:cNvSpPr txBox="1"/>
            <p:nvPr/>
          </p:nvSpPr>
          <p:spPr>
            <a:xfrm>
              <a:off x="9083463" y="3745176"/>
              <a:ext cx="1888978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+ 660</a:t>
              </a:r>
              <a:r>
                <a:rPr lang="el-GR" sz="1400" dirty="0"/>
                <a:t> </a:t>
              </a:r>
              <a:r>
                <a:rPr lang="en-US" sz="1400" dirty="0"/>
                <a:t>MW</a:t>
              </a:r>
              <a:endParaRPr lang="el-GR" sz="1400" dirty="0"/>
            </a:p>
          </p:txBody>
        </p:sp>
        <p:pic>
          <p:nvPicPr>
            <p:cNvPr id="37" name="Εικόνα 36">
              <a:extLst>
                <a:ext uri="{FF2B5EF4-FFF2-40B4-BE49-F238E27FC236}">
                  <a16:creationId xmlns:a16="http://schemas.microsoft.com/office/drawing/2014/main" id="{5457FA4A-1F1B-0F82-CF9E-0410502BE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96037" y="3649718"/>
              <a:ext cx="797894" cy="862763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A0D70E6-DEDB-8B1B-3DA8-45C86173CE7D}"/>
                </a:ext>
              </a:extLst>
            </p:cNvPr>
            <p:cNvSpPr txBox="1"/>
            <p:nvPr/>
          </p:nvSpPr>
          <p:spPr>
            <a:xfrm>
              <a:off x="13264736" y="3815976"/>
              <a:ext cx="517764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Long term Storage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9DA6415-B49C-FC1D-755A-6C5C924511FB}"/>
                </a:ext>
              </a:extLst>
            </p:cNvPr>
            <p:cNvSpPr txBox="1"/>
            <p:nvPr/>
          </p:nvSpPr>
          <p:spPr>
            <a:xfrm>
              <a:off x="20577184" y="3792678"/>
              <a:ext cx="1494640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50000"/>
                    </a:schemeClr>
                  </a:solidFill>
                </a:rPr>
                <a:t>980 M€</a:t>
              </a:r>
              <a:endParaRPr lang="el-GR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10" name="Ομάδα 9">
            <a:extLst>
              <a:ext uri="{FF2B5EF4-FFF2-40B4-BE49-F238E27FC236}">
                <a16:creationId xmlns:a16="http://schemas.microsoft.com/office/drawing/2014/main" id="{4884A91C-17D1-2A1A-3E6C-2D706060C3F5}"/>
              </a:ext>
            </a:extLst>
          </p:cNvPr>
          <p:cNvGrpSpPr/>
          <p:nvPr/>
        </p:nvGrpSpPr>
        <p:grpSpPr>
          <a:xfrm>
            <a:off x="381717" y="3086999"/>
            <a:ext cx="10709564" cy="488411"/>
            <a:chOff x="563779" y="4595816"/>
            <a:chExt cx="21419127" cy="976821"/>
          </a:xfrm>
        </p:grpSpPr>
        <p:pic>
          <p:nvPicPr>
            <p:cNvPr id="31" name="Εικόνα 30">
              <a:extLst>
                <a:ext uri="{FF2B5EF4-FFF2-40B4-BE49-F238E27FC236}">
                  <a16:creationId xmlns:a16="http://schemas.microsoft.com/office/drawing/2014/main" id="{7B563A54-6340-7F44-A591-37E202DD95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96562" y="4595816"/>
              <a:ext cx="1006557" cy="862763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ABA1ECC-39D3-D776-43C8-1F89E949DF25}"/>
                </a:ext>
              </a:extLst>
            </p:cNvPr>
            <p:cNvSpPr txBox="1"/>
            <p:nvPr/>
          </p:nvSpPr>
          <p:spPr>
            <a:xfrm>
              <a:off x="563779" y="4904582"/>
              <a:ext cx="1282402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CCGT</a:t>
              </a:r>
              <a:endParaRPr lang="el-GR" sz="1400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B830C85-271B-05AD-9CD7-D1C07321E952}"/>
                </a:ext>
              </a:extLst>
            </p:cNvPr>
            <p:cNvSpPr txBox="1"/>
            <p:nvPr/>
          </p:nvSpPr>
          <p:spPr>
            <a:xfrm>
              <a:off x="4171919" y="4957084"/>
              <a:ext cx="1622882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440</a:t>
              </a:r>
              <a:r>
                <a:rPr lang="el-GR" sz="1400" dirty="0"/>
                <a:t> </a:t>
              </a:r>
              <a:r>
                <a:rPr lang="en-US" sz="1400" dirty="0"/>
                <a:t>MW</a:t>
              </a:r>
              <a:endParaRPr lang="el-GR" sz="1400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2888D29-9CEC-1E88-2701-13EB2776D146}"/>
                </a:ext>
              </a:extLst>
            </p:cNvPr>
            <p:cNvSpPr txBox="1"/>
            <p:nvPr/>
          </p:nvSpPr>
          <p:spPr>
            <a:xfrm>
              <a:off x="13342340" y="4843804"/>
              <a:ext cx="3284106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Flexible generation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008959C-7481-3C23-683B-58AA9E852637}"/>
                </a:ext>
              </a:extLst>
            </p:cNvPr>
            <p:cNvSpPr txBox="1"/>
            <p:nvPr/>
          </p:nvSpPr>
          <p:spPr>
            <a:xfrm>
              <a:off x="20488266" y="4891304"/>
              <a:ext cx="1494640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50000"/>
                    </a:schemeClr>
                  </a:solidFill>
                </a:rPr>
                <a:t>440 M€</a:t>
              </a:r>
              <a:endParaRPr lang="el-GR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3692C51C-5DEC-2DC5-C32B-16734042E50F}"/>
              </a:ext>
            </a:extLst>
          </p:cNvPr>
          <p:cNvGrpSpPr/>
          <p:nvPr/>
        </p:nvGrpSpPr>
        <p:grpSpPr>
          <a:xfrm>
            <a:off x="453715" y="3724043"/>
            <a:ext cx="10717127" cy="555856"/>
            <a:chOff x="672150" y="5561147"/>
            <a:chExt cx="21434253" cy="1111712"/>
          </a:xfrm>
        </p:grpSpPr>
        <p:pic>
          <p:nvPicPr>
            <p:cNvPr id="67" name="Εικόνα 66">
              <a:extLst>
                <a:ext uri="{FF2B5EF4-FFF2-40B4-BE49-F238E27FC236}">
                  <a16:creationId xmlns:a16="http://schemas.microsoft.com/office/drawing/2014/main" id="{C49C4383-FDA3-B596-5A7F-FD12EAFC4C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56102" y="5561147"/>
              <a:ext cx="1162579" cy="1088764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F7E7918B-6119-AB6F-7F9E-F5129C46DF09}"/>
                </a:ext>
              </a:extLst>
            </p:cNvPr>
            <p:cNvSpPr txBox="1"/>
            <p:nvPr/>
          </p:nvSpPr>
          <p:spPr>
            <a:xfrm>
              <a:off x="672150" y="5828531"/>
              <a:ext cx="1081066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CHP</a:t>
              </a:r>
              <a:endParaRPr lang="el-GR" sz="1400" dirty="0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71785834-30B6-23D3-098C-F8D52AA1650F}"/>
                </a:ext>
              </a:extLst>
            </p:cNvPr>
            <p:cNvSpPr txBox="1"/>
            <p:nvPr/>
          </p:nvSpPr>
          <p:spPr>
            <a:xfrm>
              <a:off x="4092296" y="6057305"/>
              <a:ext cx="1577998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  76</a:t>
              </a:r>
              <a:r>
                <a:rPr lang="el-GR" sz="1400" dirty="0"/>
                <a:t> </a:t>
              </a:r>
              <a:r>
                <a:rPr lang="en-US" sz="1400" dirty="0"/>
                <a:t>MW</a:t>
              </a:r>
              <a:endParaRPr lang="el-GR" sz="1400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73F6163-7C84-EB63-1F30-C3AA99CEF64A}"/>
                </a:ext>
              </a:extLst>
            </p:cNvPr>
            <p:cNvSpPr txBox="1"/>
            <p:nvPr/>
          </p:nvSpPr>
          <p:spPr>
            <a:xfrm>
              <a:off x="12221499" y="5874729"/>
              <a:ext cx="5174236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Co-Generation / </a:t>
              </a:r>
              <a:r>
                <a:rPr lang="el-GR" sz="1400" dirty="0"/>
                <a:t>Τηλεθέρμανση</a:t>
              </a:r>
              <a:endParaRPr lang="en-US" sz="1400" dirty="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67612061-EE61-6E12-F7D5-D43A818FB87B}"/>
                </a:ext>
              </a:extLst>
            </p:cNvPr>
            <p:cNvSpPr txBox="1"/>
            <p:nvPr/>
          </p:nvSpPr>
          <p:spPr>
            <a:xfrm>
              <a:off x="20804123" y="5933621"/>
              <a:ext cx="1302280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400" dirty="0">
                  <a:solidFill>
                    <a:schemeClr val="tx1">
                      <a:lumMod val="50000"/>
                    </a:schemeClr>
                  </a:solidFill>
                </a:rPr>
                <a:t>80</a:t>
              </a:r>
              <a:r>
                <a:rPr lang="en-US" sz="1400" dirty="0">
                  <a:solidFill>
                    <a:schemeClr val="tx1">
                      <a:lumMod val="50000"/>
                    </a:schemeClr>
                  </a:solidFill>
                </a:rPr>
                <a:t> M€</a:t>
              </a:r>
              <a:endParaRPr lang="el-GR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cxnSp>
        <p:nvCxnSpPr>
          <p:cNvPr id="106" name="Ευθεία γραμμή σύνδεσης 105">
            <a:extLst>
              <a:ext uri="{FF2B5EF4-FFF2-40B4-BE49-F238E27FC236}">
                <a16:creationId xmlns:a16="http://schemas.microsoft.com/office/drawing/2014/main" id="{F647BD49-3996-FA31-BAFB-4DBC57E61B59}"/>
              </a:ext>
            </a:extLst>
          </p:cNvPr>
          <p:cNvCxnSpPr>
            <a:cxnSpLocks/>
          </p:cNvCxnSpPr>
          <p:nvPr/>
        </p:nvCxnSpPr>
        <p:spPr>
          <a:xfrm>
            <a:off x="1649873" y="1257296"/>
            <a:ext cx="960120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Ομάδα 1">
            <a:extLst>
              <a:ext uri="{FF2B5EF4-FFF2-40B4-BE49-F238E27FC236}">
                <a16:creationId xmlns:a16="http://schemas.microsoft.com/office/drawing/2014/main" id="{A6220922-29C6-8CDD-B1F6-63A4901D02A2}"/>
              </a:ext>
            </a:extLst>
          </p:cNvPr>
          <p:cNvGrpSpPr/>
          <p:nvPr/>
        </p:nvGrpSpPr>
        <p:grpSpPr>
          <a:xfrm>
            <a:off x="325824" y="4423473"/>
            <a:ext cx="10856803" cy="442443"/>
            <a:chOff x="356991" y="8955061"/>
            <a:chExt cx="21713605" cy="884886"/>
          </a:xfrm>
        </p:grpSpPr>
        <p:pic>
          <p:nvPicPr>
            <p:cNvPr id="118" name="Εικόνα 117">
              <a:extLst>
                <a:ext uri="{FF2B5EF4-FFF2-40B4-BE49-F238E27FC236}">
                  <a16:creationId xmlns:a16="http://schemas.microsoft.com/office/drawing/2014/main" id="{A5C13993-28DE-AC0A-C8A0-AE8C97D27BE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714192" y="8955061"/>
              <a:ext cx="1061052" cy="823330"/>
            </a:xfrm>
            <a:prstGeom prst="rect">
              <a:avLst/>
            </a:prstGeom>
          </p:spPr>
        </p:pic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3DAC579A-5965-C027-C3A7-E968D5B2B231}"/>
                </a:ext>
              </a:extLst>
            </p:cNvPr>
            <p:cNvSpPr txBox="1"/>
            <p:nvPr/>
          </p:nvSpPr>
          <p:spPr>
            <a:xfrm>
              <a:off x="356991" y="9132549"/>
              <a:ext cx="1405170" cy="615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S.C</a:t>
              </a:r>
              <a:endParaRPr lang="el-GR" sz="1400" dirty="0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67DDE7D6-B75D-26AA-E2E3-A35B9625DC6D}"/>
                </a:ext>
              </a:extLst>
            </p:cNvPr>
            <p:cNvSpPr txBox="1"/>
            <p:nvPr/>
          </p:nvSpPr>
          <p:spPr>
            <a:xfrm>
              <a:off x="8919355" y="9135457"/>
              <a:ext cx="1937326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  600 MWs</a:t>
              </a:r>
              <a:endParaRPr lang="el-GR" sz="1400" dirty="0"/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9E81FB9D-41A1-25C5-5045-704EC7BF2EB4}"/>
                </a:ext>
              </a:extLst>
            </p:cNvPr>
            <p:cNvSpPr txBox="1"/>
            <p:nvPr/>
          </p:nvSpPr>
          <p:spPr>
            <a:xfrm>
              <a:off x="12944454" y="9142653"/>
              <a:ext cx="4100996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Voltage Support / Inertia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01621461-330A-8D2F-2B56-9AD6C94742EE}"/>
                </a:ext>
              </a:extLst>
            </p:cNvPr>
            <p:cNvSpPr txBox="1"/>
            <p:nvPr/>
          </p:nvSpPr>
          <p:spPr>
            <a:xfrm>
              <a:off x="20768316" y="9224393"/>
              <a:ext cx="1302280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50000"/>
                    </a:schemeClr>
                  </a:solidFill>
                </a:rPr>
                <a:t>30 M€</a:t>
              </a:r>
              <a:endParaRPr lang="el-GR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32E5A15-A895-05C0-E955-83A0AE24F129}"/>
              </a:ext>
            </a:extLst>
          </p:cNvPr>
          <p:cNvSpPr txBox="1"/>
          <p:nvPr/>
        </p:nvSpPr>
        <p:spPr>
          <a:xfrm>
            <a:off x="1773877" y="791869"/>
            <a:ext cx="16433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b="1" dirty="0"/>
              <a:t>Κατασκευασμένα </a:t>
            </a:r>
          </a:p>
          <a:p>
            <a:r>
              <a:rPr lang="el-GR" sz="1400" b="1" dirty="0"/>
              <a:t>  ή σε κατασκευή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362D4C-5C49-C022-C0E1-30ABE1693330}"/>
              </a:ext>
            </a:extLst>
          </p:cNvPr>
          <p:cNvSpPr txBox="1"/>
          <p:nvPr/>
        </p:nvSpPr>
        <p:spPr>
          <a:xfrm>
            <a:off x="4490092" y="799288"/>
            <a:ext cx="1567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/>
              <a:t>Επενδυτικός</a:t>
            </a:r>
          </a:p>
          <a:p>
            <a:r>
              <a:rPr lang="el-GR" sz="1400" b="1" dirty="0"/>
              <a:t> σχεδιασμός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3A948DA-1E31-8E86-646C-FEB25176EB2C}"/>
              </a:ext>
            </a:extLst>
          </p:cNvPr>
          <p:cNvSpPr txBox="1"/>
          <p:nvPr/>
        </p:nvSpPr>
        <p:spPr>
          <a:xfrm>
            <a:off x="6956490" y="982043"/>
            <a:ext cx="10454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b="1" dirty="0"/>
              <a:t>Κατηγορία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4342AA8-C7A4-FA43-1F42-1AEE4B990EDD}"/>
              </a:ext>
            </a:extLst>
          </p:cNvPr>
          <p:cNvSpPr txBox="1"/>
          <p:nvPr/>
        </p:nvSpPr>
        <p:spPr>
          <a:xfrm>
            <a:off x="10293160" y="926314"/>
            <a:ext cx="7394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CAPEX</a:t>
            </a:r>
            <a:endParaRPr lang="el-GR" sz="1400" b="1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E8D439C6-C7B4-1D8C-D3EA-06AE01BE4EBA}"/>
              </a:ext>
            </a:extLst>
          </p:cNvPr>
          <p:cNvSpPr txBox="1"/>
          <p:nvPr/>
        </p:nvSpPr>
        <p:spPr>
          <a:xfrm>
            <a:off x="6578052" y="5810805"/>
            <a:ext cx="85866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3,7</a:t>
            </a:r>
            <a:r>
              <a:rPr lang="el-GR" sz="1400" b="1" dirty="0">
                <a:solidFill>
                  <a:schemeClr val="tx1">
                    <a:lumMod val="50000"/>
                  </a:schemeClr>
                </a:solidFill>
              </a:rPr>
              <a:t> Δις € </a:t>
            </a:r>
            <a:endParaRPr lang="en-US" sz="1400" b="1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14" name="Ομάδα 13">
            <a:extLst>
              <a:ext uri="{FF2B5EF4-FFF2-40B4-BE49-F238E27FC236}">
                <a16:creationId xmlns:a16="http://schemas.microsoft.com/office/drawing/2014/main" id="{0C6587B0-3444-2AFF-0548-8095E0B0F8A2}"/>
              </a:ext>
            </a:extLst>
          </p:cNvPr>
          <p:cNvGrpSpPr/>
          <p:nvPr/>
        </p:nvGrpSpPr>
        <p:grpSpPr>
          <a:xfrm>
            <a:off x="380275" y="5024150"/>
            <a:ext cx="10873841" cy="486072"/>
            <a:chOff x="347140" y="9823905"/>
            <a:chExt cx="21747682" cy="972144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EB5D449F-E6A5-5BFA-B9CA-762C97970BB2}"/>
                </a:ext>
              </a:extLst>
            </p:cNvPr>
            <p:cNvSpPr txBox="1"/>
            <p:nvPr/>
          </p:nvSpPr>
          <p:spPr>
            <a:xfrm>
              <a:off x="347140" y="10081067"/>
              <a:ext cx="1405170" cy="615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H</a:t>
              </a:r>
              <a:r>
                <a:rPr lang="en-US" sz="1400" baseline="-25000" dirty="0"/>
                <a:t>2</a:t>
              </a:r>
              <a:endParaRPr lang="el-GR" sz="1400" baseline="-25000" dirty="0"/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79943B77-3136-5F3F-43A3-46A71ABEA4FF}"/>
                </a:ext>
              </a:extLst>
            </p:cNvPr>
            <p:cNvSpPr txBox="1"/>
            <p:nvPr/>
          </p:nvSpPr>
          <p:spPr>
            <a:xfrm>
              <a:off x="8845956" y="10180495"/>
              <a:ext cx="1725474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    50 MW</a:t>
              </a:r>
              <a:endParaRPr lang="el-GR" sz="1400" dirty="0"/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C78BF218-07CF-4E9C-5BFC-E7C10F4AE7AF}"/>
                </a:ext>
              </a:extLst>
            </p:cNvPr>
            <p:cNvSpPr txBox="1"/>
            <p:nvPr/>
          </p:nvSpPr>
          <p:spPr>
            <a:xfrm>
              <a:off x="11994080" y="10028013"/>
              <a:ext cx="6892960" cy="615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Green Hydrogen (Hellenic Hydrogen)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64573EC4-8E28-5E36-9D2F-BA57C5A0DD50}"/>
                </a:ext>
              </a:extLst>
            </p:cNvPr>
            <p:cNvSpPr txBox="1"/>
            <p:nvPr/>
          </p:nvSpPr>
          <p:spPr>
            <a:xfrm>
              <a:off x="20792542" y="10089471"/>
              <a:ext cx="1302280" cy="615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50000"/>
                    </a:schemeClr>
                  </a:solidFill>
                </a:rPr>
                <a:t>65 M€</a:t>
              </a:r>
              <a:endParaRPr lang="el-GR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pic>
          <p:nvPicPr>
            <p:cNvPr id="160" name="Εικόνα 159">
              <a:extLst>
                <a:ext uri="{FF2B5EF4-FFF2-40B4-BE49-F238E27FC236}">
                  <a16:creationId xmlns:a16="http://schemas.microsoft.com/office/drawing/2014/main" id="{D0D1766B-237F-9331-74AF-FF5180D5BD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668582" y="9823905"/>
              <a:ext cx="957388" cy="892828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F6CCC89D-5AC2-0387-522B-B80F8A262328}"/>
              </a:ext>
            </a:extLst>
          </p:cNvPr>
          <p:cNvSpPr txBox="1"/>
          <p:nvPr/>
        </p:nvSpPr>
        <p:spPr>
          <a:xfrm>
            <a:off x="1111875" y="5837524"/>
            <a:ext cx="313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tx1">
                    <a:lumMod val="50000"/>
                  </a:schemeClr>
                </a:solidFill>
              </a:rPr>
              <a:t>2.8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 GW</a:t>
            </a:r>
          </a:p>
        </p:txBody>
      </p:sp>
      <p:cxnSp>
        <p:nvCxnSpPr>
          <p:cNvPr id="30" name="Ευθεία γραμμή σύνδεσης 29">
            <a:extLst>
              <a:ext uri="{FF2B5EF4-FFF2-40B4-BE49-F238E27FC236}">
                <a16:creationId xmlns:a16="http://schemas.microsoft.com/office/drawing/2014/main" id="{3B3BE57E-E72D-A811-A06A-F8C5647414EB}"/>
              </a:ext>
            </a:extLst>
          </p:cNvPr>
          <p:cNvCxnSpPr>
            <a:cxnSpLocks/>
          </p:cNvCxnSpPr>
          <p:nvPr/>
        </p:nvCxnSpPr>
        <p:spPr>
          <a:xfrm>
            <a:off x="1773877" y="5660513"/>
            <a:ext cx="960046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13123136-BA18-F986-19C2-F4513059EAB8}"/>
              </a:ext>
            </a:extLst>
          </p:cNvPr>
          <p:cNvSpPr txBox="1"/>
          <p:nvPr/>
        </p:nvSpPr>
        <p:spPr>
          <a:xfrm>
            <a:off x="3127241" y="5846668"/>
            <a:ext cx="40562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tx1">
                    <a:lumMod val="50000"/>
                  </a:schemeClr>
                </a:solidFill>
              </a:rPr>
              <a:t>2</a:t>
            </a:r>
            <a:r>
              <a:rPr lang="en-US" sz="1400" b="1" dirty="0">
                <a:solidFill>
                  <a:schemeClr val="tx1">
                    <a:lumMod val="50000"/>
                  </a:schemeClr>
                </a:solidFill>
              </a:rPr>
              <a:t> GW</a:t>
            </a:r>
          </a:p>
        </p:txBody>
      </p:sp>
    </p:spTree>
    <p:extLst>
      <p:ext uri="{BB962C8B-B14F-4D97-AF65-F5344CB8AC3E}">
        <p14:creationId xmlns:p14="http://schemas.microsoft.com/office/powerpoint/2010/main" val="1071301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69127-D148-EA20-FF4C-A8A6C4985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D7E4D8C3-574F-B269-EF01-1D47644BB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38" y="196198"/>
            <a:ext cx="11070736" cy="306687"/>
          </a:xfrm>
        </p:spPr>
        <p:txBody>
          <a:bodyPr/>
          <a:lstStyle/>
          <a:p>
            <a:r>
              <a:rPr lang="el-GR" sz="2200" dirty="0">
                <a:solidFill>
                  <a:srgbClr val="123B64"/>
                </a:solidFill>
                <a:latin typeface="+mn-lt"/>
                <a:ea typeface="+mn-ea"/>
                <a:cs typeface="+mn-cs"/>
              </a:rPr>
              <a:t>ΔΕΗ συνεισφορά των έργων στην απασχόληση</a:t>
            </a:r>
          </a:p>
        </p:txBody>
      </p:sp>
      <p:sp>
        <p:nvSpPr>
          <p:cNvPr id="46" name="Ορθογώνιο 45">
            <a:extLst>
              <a:ext uri="{FF2B5EF4-FFF2-40B4-BE49-F238E27FC236}">
                <a16:creationId xmlns:a16="http://schemas.microsoft.com/office/drawing/2014/main" id="{B643BAA7-3006-407D-54DC-3253B5204736}"/>
              </a:ext>
            </a:extLst>
          </p:cNvPr>
          <p:cNvSpPr/>
          <p:nvPr/>
        </p:nvSpPr>
        <p:spPr>
          <a:xfrm>
            <a:off x="795049" y="4299239"/>
            <a:ext cx="1983877" cy="17251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9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1ED483-1190-4298-A9C0-458EEBB323F5}"/>
              </a:ext>
            </a:extLst>
          </p:cNvPr>
          <p:cNvSpPr txBox="1"/>
          <p:nvPr/>
        </p:nvSpPr>
        <p:spPr>
          <a:xfrm>
            <a:off x="795050" y="4896309"/>
            <a:ext cx="18293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PHS (K</a:t>
            </a:r>
            <a:r>
              <a:rPr lang="el-GR" sz="1400" dirty="0" err="1"/>
              <a:t>αρδιά</a:t>
            </a:r>
            <a:r>
              <a:rPr lang="el-GR" sz="1400" dirty="0"/>
              <a:t> + Νότιο)</a:t>
            </a:r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B94D2E8C-D9DF-6D87-52CA-5FA29471966B}"/>
              </a:ext>
            </a:extLst>
          </p:cNvPr>
          <p:cNvSpPr/>
          <p:nvPr/>
        </p:nvSpPr>
        <p:spPr>
          <a:xfrm>
            <a:off x="2863518" y="4965452"/>
            <a:ext cx="920261" cy="16859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9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D61951-A26C-9CA1-DEF1-29785ECEED8D}"/>
              </a:ext>
            </a:extLst>
          </p:cNvPr>
          <p:cNvSpPr txBox="1"/>
          <p:nvPr/>
        </p:nvSpPr>
        <p:spPr>
          <a:xfrm>
            <a:off x="795050" y="5157919"/>
            <a:ext cx="17328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CCGT </a:t>
            </a:r>
            <a:r>
              <a:rPr lang="el-GR" sz="1400" dirty="0"/>
              <a:t>Πτολεμαΐδα 5</a:t>
            </a:r>
          </a:p>
        </p:txBody>
      </p: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644C89CC-DD6D-8A26-7D44-A6397C6D9D76}"/>
              </a:ext>
            </a:extLst>
          </p:cNvPr>
          <p:cNvSpPr/>
          <p:nvPr/>
        </p:nvSpPr>
        <p:spPr>
          <a:xfrm>
            <a:off x="2863519" y="5227062"/>
            <a:ext cx="492369" cy="16927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9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1400D70-63DB-013F-D222-BFFDF3B6AC94}"/>
              </a:ext>
            </a:extLst>
          </p:cNvPr>
          <p:cNvSpPr txBox="1"/>
          <p:nvPr/>
        </p:nvSpPr>
        <p:spPr>
          <a:xfrm>
            <a:off x="3823446" y="4857417"/>
            <a:ext cx="536331" cy="384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400"/>
              </a:spcAft>
            </a:pPr>
            <a:r>
              <a:rPr lang="en-US" sz="1400" dirty="0"/>
              <a:t>200</a:t>
            </a:r>
            <a:endParaRPr lang="el-GR" sz="1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AF78C2A-F004-ED79-FDD8-3E25BFB9880B}"/>
              </a:ext>
            </a:extLst>
          </p:cNvPr>
          <p:cNvSpPr txBox="1"/>
          <p:nvPr/>
        </p:nvSpPr>
        <p:spPr>
          <a:xfrm>
            <a:off x="3384513" y="5117256"/>
            <a:ext cx="536331" cy="384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400"/>
              </a:spcAft>
            </a:pPr>
            <a:r>
              <a:rPr lang="en-US" sz="1400" dirty="0"/>
              <a:t>12</a:t>
            </a:r>
            <a:r>
              <a:rPr lang="el-GR" sz="1400" kern="0" dirty="0"/>
              <a:t>0</a:t>
            </a:r>
            <a:endParaRPr lang="el-GR" sz="1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B8CF3D9-3949-48DB-C71D-33A846164978}"/>
              </a:ext>
            </a:extLst>
          </p:cNvPr>
          <p:cNvSpPr txBox="1"/>
          <p:nvPr/>
        </p:nvSpPr>
        <p:spPr>
          <a:xfrm>
            <a:off x="795050" y="5431062"/>
            <a:ext cx="18855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Hub </a:t>
            </a:r>
            <a:r>
              <a:rPr lang="el-GR" sz="1400" dirty="0"/>
              <a:t>Τηλεθερμάνσεων</a:t>
            </a:r>
          </a:p>
        </p:txBody>
      </p:sp>
      <p:sp>
        <p:nvSpPr>
          <p:cNvPr id="25" name="Ορθογώνιο 24">
            <a:extLst>
              <a:ext uri="{FF2B5EF4-FFF2-40B4-BE49-F238E27FC236}">
                <a16:creationId xmlns:a16="http://schemas.microsoft.com/office/drawing/2014/main" id="{505CC72F-24D5-D634-BBE3-3AFF4B9B7A39}"/>
              </a:ext>
            </a:extLst>
          </p:cNvPr>
          <p:cNvSpPr/>
          <p:nvPr/>
        </p:nvSpPr>
        <p:spPr>
          <a:xfrm>
            <a:off x="2863519" y="5500205"/>
            <a:ext cx="298938" cy="16927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9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75F13F1-FBFE-F5FB-4617-3970CDE7A80D}"/>
              </a:ext>
            </a:extLst>
          </p:cNvPr>
          <p:cNvSpPr txBox="1"/>
          <p:nvPr/>
        </p:nvSpPr>
        <p:spPr>
          <a:xfrm>
            <a:off x="3213745" y="5390220"/>
            <a:ext cx="536331" cy="384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400"/>
              </a:spcAft>
            </a:pPr>
            <a:r>
              <a:rPr lang="en-US" sz="1400" dirty="0"/>
              <a:t>7</a:t>
            </a:r>
            <a:r>
              <a:rPr lang="el-GR" sz="1400" kern="0" dirty="0"/>
              <a:t>0</a:t>
            </a:r>
            <a:endParaRPr lang="el-GR" sz="1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4D99A55-22C4-B193-19A0-6DE903E84C59}"/>
              </a:ext>
            </a:extLst>
          </p:cNvPr>
          <p:cNvSpPr txBox="1"/>
          <p:nvPr/>
        </p:nvSpPr>
        <p:spPr>
          <a:xfrm>
            <a:off x="795050" y="5729199"/>
            <a:ext cx="17892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dirty="0"/>
              <a:t>Σύγχρονοι Πυκνωτές</a:t>
            </a:r>
          </a:p>
        </p:txBody>
      </p:sp>
      <p:sp>
        <p:nvSpPr>
          <p:cNvPr id="31" name="Ορθογώνιο 30">
            <a:extLst>
              <a:ext uri="{FF2B5EF4-FFF2-40B4-BE49-F238E27FC236}">
                <a16:creationId xmlns:a16="http://schemas.microsoft.com/office/drawing/2014/main" id="{D25A4F65-D3B5-7BFA-8B21-96565794FE7C}"/>
              </a:ext>
            </a:extLst>
          </p:cNvPr>
          <p:cNvSpPr/>
          <p:nvPr/>
        </p:nvSpPr>
        <p:spPr>
          <a:xfrm>
            <a:off x="2863519" y="5798342"/>
            <a:ext cx="123092" cy="16859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9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DA125C2-4753-6978-67F3-E48A1578E18C}"/>
              </a:ext>
            </a:extLst>
          </p:cNvPr>
          <p:cNvSpPr txBox="1"/>
          <p:nvPr/>
        </p:nvSpPr>
        <p:spPr>
          <a:xfrm>
            <a:off x="3014508" y="5687082"/>
            <a:ext cx="536331" cy="384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400"/>
              </a:spcAft>
            </a:pPr>
            <a:r>
              <a:rPr lang="en-US" sz="1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30</a:t>
            </a:r>
            <a:endParaRPr lang="el-GR" sz="1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82D1550-3927-F2D4-A112-00188EC63995}"/>
              </a:ext>
            </a:extLst>
          </p:cNvPr>
          <p:cNvSpPr txBox="1"/>
          <p:nvPr/>
        </p:nvSpPr>
        <p:spPr>
          <a:xfrm>
            <a:off x="795050" y="4619829"/>
            <a:ext cx="18742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dirty="0" err="1"/>
              <a:t>Φωτοβολταικά</a:t>
            </a:r>
            <a:r>
              <a:rPr lang="el-GR" sz="1400" dirty="0"/>
              <a:t> / </a:t>
            </a:r>
            <a:r>
              <a:rPr lang="en-US" sz="1400" dirty="0"/>
              <a:t>BESS</a:t>
            </a:r>
          </a:p>
        </p:txBody>
      </p:sp>
      <p:sp>
        <p:nvSpPr>
          <p:cNvPr id="37" name="Ορθογώνιο 36">
            <a:extLst>
              <a:ext uri="{FF2B5EF4-FFF2-40B4-BE49-F238E27FC236}">
                <a16:creationId xmlns:a16="http://schemas.microsoft.com/office/drawing/2014/main" id="{EEBDD0EE-83B0-B309-B09B-CD4FFEC20040}"/>
              </a:ext>
            </a:extLst>
          </p:cNvPr>
          <p:cNvSpPr/>
          <p:nvPr/>
        </p:nvSpPr>
        <p:spPr>
          <a:xfrm>
            <a:off x="2863518" y="4632537"/>
            <a:ext cx="1601980" cy="18785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9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3F9D684-576C-6B9D-6CE9-A5F177797AB6}"/>
              </a:ext>
            </a:extLst>
          </p:cNvPr>
          <p:cNvSpPr txBox="1"/>
          <p:nvPr/>
        </p:nvSpPr>
        <p:spPr>
          <a:xfrm>
            <a:off x="4539236" y="4550550"/>
            <a:ext cx="536331" cy="384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400"/>
              </a:spcAft>
            </a:pPr>
            <a:r>
              <a:rPr lang="el-GR" sz="1400" kern="0" dirty="0"/>
              <a:t>2</a:t>
            </a:r>
            <a:r>
              <a:rPr lang="en-US" sz="1400" dirty="0"/>
              <a:t>8</a:t>
            </a:r>
            <a:r>
              <a:rPr lang="el-GR" sz="1400" kern="0" dirty="0"/>
              <a:t>0</a:t>
            </a:r>
            <a:endParaRPr lang="el-GR" sz="1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9" name="Ευθεία γραμμή σύνδεσης 48">
            <a:extLst>
              <a:ext uri="{FF2B5EF4-FFF2-40B4-BE49-F238E27FC236}">
                <a16:creationId xmlns:a16="http://schemas.microsoft.com/office/drawing/2014/main" id="{4AACB8BA-29FE-1679-917A-B6DFA434AFD7}"/>
              </a:ext>
            </a:extLst>
          </p:cNvPr>
          <p:cNvCxnSpPr/>
          <p:nvPr/>
        </p:nvCxnSpPr>
        <p:spPr>
          <a:xfrm>
            <a:off x="795049" y="4896309"/>
            <a:ext cx="1983877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Ευθεία γραμμή σύνδεσης 49">
            <a:extLst>
              <a:ext uri="{FF2B5EF4-FFF2-40B4-BE49-F238E27FC236}">
                <a16:creationId xmlns:a16="http://schemas.microsoft.com/office/drawing/2014/main" id="{921D8E6E-3D42-F0A6-09F6-C8AB6ECE2BAE}"/>
              </a:ext>
            </a:extLst>
          </p:cNvPr>
          <p:cNvCxnSpPr/>
          <p:nvPr/>
        </p:nvCxnSpPr>
        <p:spPr>
          <a:xfrm>
            <a:off x="795049" y="5157919"/>
            <a:ext cx="1983877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Ευθεία γραμμή σύνδεσης 50">
            <a:extLst>
              <a:ext uri="{FF2B5EF4-FFF2-40B4-BE49-F238E27FC236}">
                <a16:creationId xmlns:a16="http://schemas.microsoft.com/office/drawing/2014/main" id="{C14A2D26-8BE7-1657-03EF-C79D24D3C5BC}"/>
              </a:ext>
            </a:extLst>
          </p:cNvPr>
          <p:cNvCxnSpPr/>
          <p:nvPr/>
        </p:nvCxnSpPr>
        <p:spPr>
          <a:xfrm>
            <a:off x="795049" y="5416978"/>
            <a:ext cx="1983877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Ευθεία γραμμή σύνδεσης 51">
            <a:extLst>
              <a:ext uri="{FF2B5EF4-FFF2-40B4-BE49-F238E27FC236}">
                <a16:creationId xmlns:a16="http://schemas.microsoft.com/office/drawing/2014/main" id="{804FE422-2F5B-26C5-D5D5-D3A8CE7B0561}"/>
              </a:ext>
            </a:extLst>
          </p:cNvPr>
          <p:cNvCxnSpPr/>
          <p:nvPr/>
        </p:nvCxnSpPr>
        <p:spPr>
          <a:xfrm>
            <a:off x="795049" y="5710068"/>
            <a:ext cx="1983877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Shape 17">
            <a:extLst>
              <a:ext uri="{FF2B5EF4-FFF2-40B4-BE49-F238E27FC236}">
                <a16:creationId xmlns:a16="http://schemas.microsoft.com/office/drawing/2014/main" id="{4F853118-4531-A79A-5AF3-533AB70E0036}"/>
              </a:ext>
            </a:extLst>
          </p:cNvPr>
          <p:cNvSpPr/>
          <p:nvPr/>
        </p:nvSpPr>
        <p:spPr>
          <a:xfrm>
            <a:off x="4667790" y="5097162"/>
            <a:ext cx="6593870" cy="1063293"/>
          </a:xfrm>
          <a:prstGeom prst="roundRect">
            <a:avLst/>
          </a:prstGeom>
          <a:solidFill>
            <a:srgbClr val="123B64"/>
          </a:solidFill>
          <a:ln w="12700">
            <a:solidFill>
              <a:srgbClr val="123B64"/>
            </a:solidFill>
            <a:prstDash val="solid"/>
          </a:ln>
        </p:spPr>
        <p:txBody>
          <a:bodyPr/>
          <a:lstStyle/>
          <a:p>
            <a:endParaRPr lang="el-GR" sz="16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C6EB980-B215-C54A-860B-70DDD41EB8B9}"/>
              </a:ext>
            </a:extLst>
          </p:cNvPr>
          <p:cNvSpPr txBox="1"/>
          <p:nvPr/>
        </p:nvSpPr>
        <p:spPr>
          <a:xfrm>
            <a:off x="4965364" y="5000016"/>
            <a:ext cx="6359769" cy="11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</a:rPr>
              <a:t>1.800</a:t>
            </a:r>
            <a:r>
              <a:rPr lang="el-GR" sz="1600" dirty="0">
                <a:solidFill>
                  <a:schemeClr val="bg1"/>
                </a:solidFill>
              </a:rPr>
              <a:t>+ θέσεις εργασίας στην κατασκευή και </a:t>
            </a:r>
            <a:r>
              <a:rPr lang="en-US" sz="1600" dirty="0">
                <a:solidFill>
                  <a:schemeClr val="bg1"/>
                </a:solidFill>
              </a:rPr>
              <a:t>700 </a:t>
            </a:r>
            <a:r>
              <a:rPr lang="el-GR" sz="1600" dirty="0">
                <a:solidFill>
                  <a:schemeClr val="bg1"/>
                </a:solidFill>
              </a:rPr>
              <a:t>μόνιμες θέσεις λειτουργίας δημιουργούν μια νέα, βιώσιμη αναπτυξιακή βάση για τη Δυτική Μακεδονία.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2BF1E0F-29F6-A100-A4E7-212339EFCA76}"/>
              </a:ext>
            </a:extLst>
          </p:cNvPr>
          <p:cNvSpPr txBox="1"/>
          <p:nvPr/>
        </p:nvSpPr>
        <p:spPr>
          <a:xfrm rot="16200000">
            <a:off x="-928578" y="2023262"/>
            <a:ext cx="2553808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l-GR" sz="1400" b="1" dirty="0"/>
              <a:t>Κατασκευαστική Περίοδος</a:t>
            </a:r>
            <a:endParaRPr lang="en-US" sz="1400" b="1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2C86B5B-4CB1-D59C-83C3-89AF42A14DC5}"/>
              </a:ext>
            </a:extLst>
          </p:cNvPr>
          <p:cNvSpPr txBox="1"/>
          <p:nvPr/>
        </p:nvSpPr>
        <p:spPr>
          <a:xfrm rot="16200000">
            <a:off x="-545135" y="4977036"/>
            <a:ext cx="1786922" cy="3077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l-GR" sz="1400" b="1" dirty="0"/>
              <a:t>Λειτουργία</a:t>
            </a:r>
            <a:endParaRPr lang="en-US" sz="1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A7C506-C09C-33FC-031D-0384646BCA6B}"/>
              </a:ext>
            </a:extLst>
          </p:cNvPr>
          <p:cNvSpPr txBox="1"/>
          <p:nvPr/>
        </p:nvSpPr>
        <p:spPr>
          <a:xfrm rot="16200000">
            <a:off x="-321445" y="1813997"/>
            <a:ext cx="1964873" cy="342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400"/>
              </a:spcAft>
            </a:pPr>
            <a:r>
              <a:rPr lang="el-GR" sz="1200" i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Αριθμός Εργαζομένων</a:t>
            </a:r>
            <a:endParaRPr lang="el-GR" sz="1200" i="1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0C8FE1-0504-5284-11C1-FCFFD8666EEB}"/>
              </a:ext>
            </a:extLst>
          </p:cNvPr>
          <p:cNvSpPr txBox="1"/>
          <p:nvPr/>
        </p:nvSpPr>
        <p:spPr>
          <a:xfrm>
            <a:off x="809253" y="4299239"/>
            <a:ext cx="16970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Data Center 1 GW</a:t>
            </a:r>
            <a:r>
              <a:rPr lang="el-GR" sz="1400" dirty="0"/>
              <a:t> *</a:t>
            </a:r>
            <a:endParaRPr lang="en-US" sz="1400" dirty="0"/>
          </a:p>
        </p:txBody>
      </p:sp>
      <p:cxnSp>
        <p:nvCxnSpPr>
          <p:cNvPr id="6" name="Ευθεία γραμμή σύνδεσης 5">
            <a:extLst>
              <a:ext uri="{FF2B5EF4-FFF2-40B4-BE49-F238E27FC236}">
                <a16:creationId xmlns:a16="http://schemas.microsoft.com/office/drawing/2014/main" id="{9671FE7F-43A6-9E18-4309-0AC68ED6E7EB}"/>
              </a:ext>
            </a:extLst>
          </p:cNvPr>
          <p:cNvCxnSpPr/>
          <p:nvPr/>
        </p:nvCxnSpPr>
        <p:spPr>
          <a:xfrm>
            <a:off x="795049" y="4560849"/>
            <a:ext cx="1983877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3308D6EA-5EE7-99FB-407D-27777A1205EF}"/>
              </a:ext>
            </a:extLst>
          </p:cNvPr>
          <p:cNvSpPr/>
          <p:nvPr/>
        </p:nvSpPr>
        <p:spPr>
          <a:xfrm>
            <a:off x="2863669" y="4341795"/>
            <a:ext cx="8340305" cy="17173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9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D3DCF7-7E15-0313-9354-11C14E2CEA07}"/>
              </a:ext>
            </a:extLst>
          </p:cNvPr>
          <p:cNvSpPr txBox="1"/>
          <p:nvPr/>
        </p:nvSpPr>
        <p:spPr>
          <a:xfrm>
            <a:off x="11261658" y="4223545"/>
            <a:ext cx="917715" cy="342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400"/>
              </a:spcAft>
            </a:pPr>
            <a:r>
              <a:rPr lang="en-US" sz="1200" kern="0" dirty="0"/>
              <a:t>1000÷1500</a:t>
            </a:r>
            <a:endParaRPr lang="el-GR" sz="12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Γράφημα 11">
            <a:extLst>
              <a:ext uri="{FF2B5EF4-FFF2-40B4-BE49-F238E27FC236}">
                <a16:creationId xmlns:a16="http://schemas.microsoft.com/office/drawing/2014/main" id="{B03CC562-2048-80E4-87AB-A4B075EF7D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4435150"/>
              </p:ext>
            </p:extLst>
          </p:nvPr>
        </p:nvGraphicFramePr>
        <p:xfrm>
          <a:off x="902310" y="695886"/>
          <a:ext cx="10800028" cy="3254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C57A6861-87B6-378C-E3BC-3215E77D918A}"/>
              </a:ext>
            </a:extLst>
          </p:cNvPr>
          <p:cNvSpPr txBox="1"/>
          <p:nvPr/>
        </p:nvSpPr>
        <p:spPr>
          <a:xfrm>
            <a:off x="17315" y="6488668"/>
            <a:ext cx="84417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100" i="1" dirty="0"/>
              <a:t>* Η ολοκλήρωση του </a:t>
            </a:r>
            <a:r>
              <a:rPr lang="en-US" sz="1100" i="1" dirty="0"/>
              <a:t>DC </a:t>
            </a:r>
            <a:r>
              <a:rPr lang="el-GR" sz="1100" i="1" dirty="0"/>
              <a:t>στο 1 </a:t>
            </a:r>
            <a:r>
              <a:rPr lang="en-US" sz="1100" i="1" dirty="0"/>
              <a:t>GW </a:t>
            </a:r>
            <a:r>
              <a:rPr lang="el-GR" sz="1100" i="1" dirty="0"/>
              <a:t>θα προσφέρει συνολικά 7.500 θέσεις εργασίας κατά την κατασκευή και 1.500 θέσεις κατά τη λειτουργία</a:t>
            </a:r>
          </a:p>
        </p:txBody>
      </p:sp>
    </p:spTree>
    <p:extLst>
      <p:ext uri="{BB962C8B-B14F-4D97-AF65-F5344CB8AC3E}">
        <p14:creationId xmlns:p14="http://schemas.microsoft.com/office/powerpoint/2010/main" val="180334877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acca971-55ee-4f70-82de-1dfbfc227017}" enabled="1" method="Standard" siteId="{ce73e05e-1b4e-4df3-b69c-705b18aaeef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189</Words>
  <Application>Microsoft Office PowerPoint</Application>
  <PresentationFormat>Ευρεία οθόνη</PresentationFormat>
  <Paragraphs>58</Paragraphs>
  <Slides>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Θέμα του Office</vt:lpstr>
      <vt:lpstr>Χαρτοφυλάκιο έργων της ΔΕΗ στην περιοχή</vt:lpstr>
      <vt:lpstr>ΔΕΗ συνεισφορά των έργων στην απασχόληση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Soumelidis Alexandros</dc:creator>
  <cp:lastModifiedBy>Soumelidis Alexandros</cp:lastModifiedBy>
  <cp:revision>1</cp:revision>
  <dcterms:created xsi:type="dcterms:W3CDTF">2026-07-27T12:21:02Z</dcterms:created>
  <dcterms:modified xsi:type="dcterms:W3CDTF">2026-07-28T11:40:41Z</dcterms:modified>
</cp:coreProperties>
</file>